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autoCompressPictures="0" conformance="strict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448" r:id="rId5"/>
    <p:sldId id="2462" r:id="rId6"/>
    <p:sldId id="259" r:id="rId7"/>
    <p:sldId id="2463" r:id="rId8"/>
    <p:sldId id="2464" r:id="rId9"/>
    <p:sldId id="2465" r:id="rId10"/>
    <p:sldId id="2466" r:id="rId11"/>
    <p:sldId id="2467" r:id="rId12"/>
    <p:sldId id="2468" r:id="rId13"/>
    <p:sldId id="2469" r:id="rId14"/>
    <p:sldId id="2470" r:id="rId15"/>
    <p:sldId id="2471" r:id="rId16"/>
    <p:sldId id="2472" r:id="rId17"/>
    <p:sldId id="2457" r:id="rId18"/>
    <p:sldId id="2474" r:id="rId19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purl.oclc.org/ooxml/drawingml/main" xmlns:r="http://purl.oclc.org/ooxml/officeDocument/relationships" xmlns:p1510="http://schemas.microsoft.com/office/powerpoint/2015/10/main">
  <p1510:revLst>
    <p1510:client id="{ADC06370-B4A2-4095-8FED-6EA0FF6876FB}" v="207" dt="2025-04-28T14:46:06.508"/>
  </p1510:revLst>
</p1510:revInfo>
</file>

<file path=ppt/tableStyles.xml><?xml version="1.0" encoding="utf-8"?>
<a:tblStyleLst xmlns:a="http://purl.oclc.org/ooxml/drawingml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%"/>
            </a:schemeClr>
          </a:solidFill>
        </a:fill>
      </a:tcStyle>
    </a:wholeTbl>
    <a:band1H>
      <a:tcStyle>
        <a:tcBdr/>
        <a:fill>
          <a:solidFill>
            <a:schemeClr val="accent1">
              <a:tint val="40%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%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%" g="0%" b="0%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%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%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%" g="0%" b="0%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%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%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%" g="0%" b="0%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%" g="0%" b="0%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%"/>
            </a:schemeClr>
          </a:solidFill>
        </a:fill>
      </a:tcStyle>
    </a:band1H>
    <a:band1V>
      <a:tcStyle>
        <a:tcBdr/>
        <a:fill>
          <a:solidFill>
            <a:schemeClr val="accent5">
              <a:shade val="60%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%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%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%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%" g="0%" b="0%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%" g="0%" b="0%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%" g="0%" b="0%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>
    <p:restoredLeft sz="14.995%" autoAdjust="0"/>
    <p:restoredTop sz="95.033%" autoAdjust="0"/>
  </p:normalViewPr>
  <p:slideViewPr>
    <p:cSldViewPr snapToGrid="0">
      <p:cViewPr varScale="1">
        <p:scale>
          <a:sx n="70" d="100"/>
          <a:sy n="70" d="100"/>
        </p:scale>
        <p:origin x="1166" y="206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96" d="100"/>
          <a:sy n="96" d="100"/>
        </p:scale>
        <p:origin x="28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purl.oclc.org/ooxml/drawingml/main" xmlns:r="http://purl.oclc.org/ooxml/officeDocument/relationships" xmlns:ac="http://schemas.microsoft.com/office/drawing/2013/main/command" xmlns:pc="http://schemas.microsoft.com/office/powerpoint/2013/main/command">
  <pc:docChgLst>
    <pc:chgData name="Satya Gajapathi Raju Pusapati" userId="c1f6a773db6fc8c2" providerId="LiveId" clId="{B77758CA-443E-4C5D-AE37-9780B5448B17}"/>
    <pc:docChg chg="modSld">
      <pc:chgData name="Satya Gajapathi Raju Pusapati" userId="c1f6a773db6fc8c2" providerId="LiveId" clId="{B77758CA-443E-4C5D-AE37-9780B5448B17}" dt="2025-04-24T17:37:06.437" v="27" actId="20577"/>
      <pc:docMkLst>
        <pc:docMk/>
      </pc:docMkLst>
      <pc:sldChg chg="modSp mod">
        <pc:chgData name="Satya Gajapathi Raju Pusapati" userId="c1f6a773db6fc8c2" providerId="LiveId" clId="{B77758CA-443E-4C5D-AE37-9780B5448B17}" dt="2025-04-24T17:37:06.437" v="27" actId="20577"/>
        <pc:sldMkLst>
          <pc:docMk/>
          <pc:sldMk cId="3927832306" sldId="2448"/>
        </pc:sldMkLst>
        <pc:spChg chg="mod">
          <ac:chgData name="Satya Gajapathi Raju Pusapati" userId="c1f6a773db6fc8c2" providerId="LiveId" clId="{B77758CA-443E-4C5D-AE37-9780B5448B17}" dt="2025-04-24T17:37:06.437" v="27" actId="20577"/>
          <ac:spMkLst>
            <pc:docMk/>
            <pc:sldMk cId="3927832306" sldId="2448"/>
            <ac:spMk id="3" creationId="{C0AE828D-1E63-455F-949D-0C5454A7FE88}"/>
          </ac:spMkLst>
        </pc:spChg>
      </pc:sldChg>
    </pc:docChg>
  </pc:docChgLst>
  <pc:docChgLst>
    <pc:chgData name="kaligatla venkatesh" userId="80d0dcb0878f6798" providerId="Windows Live" clId="Web-{ADC06370-B4A2-4095-8FED-6EA0FF6876FB}"/>
    <pc:docChg chg="delSld modSld sldOrd">
      <pc:chgData name="kaligatla venkatesh" userId="80d0dcb0878f6798" providerId="Windows Live" clId="Web-{ADC06370-B4A2-4095-8FED-6EA0FF6876FB}" dt="2025-04-28T14:46:06.508" v="187" actId="1076"/>
      <pc:docMkLst>
        <pc:docMk/>
      </pc:docMkLst>
      <pc:sldChg chg="del">
        <pc:chgData name="kaligatla venkatesh" userId="80d0dcb0878f6798" providerId="Windows Live" clId="Web-{ADC06370-B4A2-4095-8FED-6EA0FF6876FB}" dt="2025-04-28T12:20:03.343" v="122"/>
        <pc:sldMkLst>
          <pc:docMk/>
          <pc:sldMk cId="2720361709" sldId="260"/>
        </pc:sldMkLst>
      </pc:sldChg>
      <pc:sldChg chg="modSp">
        <pc:chgData name="kaligatla venkatesh" userId="80d0dcb0878f6798" providerId="Windows Live" clId="Web-{ADC06370-B4A2-4095-8FED-6EA0FF6876FB}" dt="2025-04-28T12:43:06.290" v="134" actId="20577"/>
        <pc:sldMkLst>
          <pc:docMk/>
          <pc:sldMk cId="3927832306" sldId="2448"/>
        </pc:sldMkLst>
        <pc:spChg chg="mod">
          <ac:chgData name="kaligatla venkatesh" userId="80d0dcb0878f6798" providerId="Windows Live" clId="Web-{ADC06370-B4A2-4095-8FED-6EA0FF6876FB}" dt="2025-04-28T12:43:06.290" v="134" actId="20577"/>
          <ac:spMkLst>
            <pc:docMk/>
            <pc:sldMk cId="3927832306" sldId="2448"/>
            <ac:spMk id="3" creationId="{C0AE828D-1E63-455F-949D-0C5454A7FE88}"/>
          </ac:spMkLst>
        </pc:spChg>
      </pc:sldChg>
      <pc:sldChg chg="modSp ord">
        <pc:chgData name="kaligatla venkatesh" userId="80d0dcb0878f6798" providerId="Windows Live" clId="Web-{ADC06370-B4A2-4095-8FED-6EA0FF6876FB}" dt="2025-04-28T14:46:06.508" v="187" actId="1076"/>
        <pc:sldMkLst>
          <pc:docMk/>
          <pc:sldMk cId="3164405530" sldId="2457"/>
        </pc:sldMkLst>
        <pc:spChg chg="mod">
          <ac:chgData name="kaligatla venkatesh" userId="80d0dcb0878f6798" providerId="Windows Live" clId="Web-{ADC06370-B4A2-4095-8FED-6EA0FF6876FB}" dt="2025-04-28T14:46:01.508" v="186" actId="20577"/>
          <ac:spMkLst>
            <pc:docMk/>
            <pc:sldMk cId="3164405530" sldId="2457"/>
            <ac:spMk id="3" creationId="{1D24B42B-925B-494C-A986-BD85E8117E1E}"/>
          </ac:spMkLst>
        </pc:spChg>
        <pc:spChg chg="mod">
          <ac:chgData name="kaligatla venkatesh" userId="80d0dcb0878f6798" providerId="Windows Live" clId="Web-{ADC06370-B4A2-4095-8FED-6EA0FF6876FB}" dt="2025-04-28T14:46:06.508" v="187" actId="1076"/>
          <ac:spMkLst>
            <pc:docMk/>
            <pc:sldMk cId="3164405530" sldId="2457"/>
            <ac:spMk id="5" creationId="{AF9B872F-6332-408E-9135-B871F0C90C00}"/>
          </ac:spMkLst>
        </pc:spChg>
        <pc:picChg chg="mod">
          <ac:chgData name="kaligatla venkatesh" userId="80d0dcb0878f6798" providerId="Windows Live" clId="Web-{ADC06370-B4A2-4095-8FED-6EA0FF6876FB}" dt="2025-04-28T14:45:27.070" v="175" actId="1076"/>
          <ac:picMkLst>
            <pc:docMk/>
            <pc:sldMk cId="3164405530" sldId="2457"/>
            <ac:picMk id="13" creationId="{90BB9493-60B4-4B89-89CE-E1F8BF6C4D12}"/>
          </ac:picMkLst>
        </pc:picChg>
      </pc:sldChg>
      <pc:sldChg chg="modSp">
        <pc:chgData name="kaligatla venkatesh" userId="80d0dcb0878f6798" providerId="Windows Live" clId="Web-{ADC06370-B4A2-4095-8FED-6EA0FF6876FB}" dt="2025-04-28T12:31:02.253" v="132"/>
        <pc:sldMkLst>
          <pc:docMk/>
          <pc:sldMk cId="3911444989" sldId="2467"/>
        </pc:sldMkLst>
        <pc:spChg chg="mod">
          <ac:chgData name="kaligatla venkatesh" userId="80d0dcb0878f6798" providerId="Windows Live" clId="Web-{ADC06370-B4A2-4095-8FED-6EA0FF6876FB}" dt="2025-04-28T12:30:58.331" v="126" actId="20577"/>
          <ac:spMkLst>
            <pc:docMk/>
            <pc:sldMk cId="3911444989" sldId="2467"/>
            <ac:spMk id="21" creationId="{903E0134-EF49-B786-D6AE-3D2AB39F2916}"/>
          </ac:spMkLst>
        </pc:spChg>
        <pc:graphicFrameChg chg="mod modGraphic">
          <ac:chgData name="kaligatla venkatesh" userId="80d0dcb0878f6798" providerId="Windows Live" clId="Web-{ADC06370-B4A2-4095-8FED-6EA0FF6876FB}" dt="2025-04-28T12:31:02.253" v="132"/>
          <ac:graphicFrameMkLst>
            <pc:docMk/>
            <pc:sldMk cId="3911444989" sldId="2467"/>
            <ac:graphicFrameMk id="4" creationId="{0DFA4DFC-103E-137E-0EFD-3A55657AB06E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C1F6A773DB6FC8C2/Documents/Graduation_Ceremony_Full_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C1F6A773DB6FC8C2/Documents/Graduation_Ceremony_Full_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C1F6A773DB6FC8C2/Documents/Graduation_Ceremony_Full_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C1F6A773DB6FC8C2/Documents/Graduation_Ceremony_Full_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C1F6A773DB6FC8C2/Documents/Graduation_Ceremony_Full_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purl.oclc.org/ooxml/drawingml/chart" xmlns:a="http://purl.oclc.org/ooxml/drawingml/main" xmlns:r="http://purl.oclc.org/ooxml/officeDocument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[Graduation_Ceremony_Full_Data.xlsx]RVSP Insights!PivotTable6</c:name>
    <c:fmtId val="4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%">
              <a:solidFill>
                <a:schemeClr val="tx1">
                  <a:lumMod val="65%"/>
                  <a:lumOff val="35%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'RVSP Insights'!$B$3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38-44A3-8C70-72A6414CE27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38-44A3-8C70-72A6414CE27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F38-44A3-8C70-72A6414CE27B}"/>
              </c:ext>
            </c:extLst>
          </c:dPt>
          <c:cat>
            <c:multiLvlStrRef>
              <c:f>'RVSP Insights'!$A$4:$A$8</c:f>
              <c:multiLvlStrCache>
                <c:ptCount val="3"/>
                <c:lvl>
                  <c:pt idx="0">
                    <c:v>No</c:v>
                  </c:pt>
                  <c:pt idx="1">
                    <c:v>Pending</c:v>
                  </c:pt>
                  <c:pt idx="2">
                    <c:v>Yes</c:v>
                  </c:pt>
                </c:lvl>
                <c:lvl>
                  <c:pt idx="0">
                    <c:v>Guest</c:v>
                  </c:pt>
                </c:lvl>
              </c:multiLvlStrCache>
            </c:multiLvlStrRef>
          </c:cat>
          <c:val>
            <c:numRef>
              <c:f>'RVSP Insights'!$B$4:$B$8</c:f>
              <c:numCache>
                <c:formatCode>General</c:formatCode>
                <c:ptCount val="3"/>
                <c:pt idx="0">
                  <c:v>1510</c:v>
                </c:pt>
                <c:pt idx="1">
                  <c:v>951</c:v>
                </c:pt>
                <c:pt idx="2">
                  <c:v>7544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F38-44A3-8C70-72A6414CE2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%">
              <a:solidFill>
                <a:schemeClr val="tx1">
                  <a:lumMod val="65%"/>
                  <a:lumOff val="35%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purl.oclc.org/ooxml/drawingml/chart" xmlns:a="http://purl.oclc.org/ooxml/drawingml/main" xmlns:r="http://purl.oclc.org/ooxml/officeDocument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[Graduation_Ceremony_Full_Data.xlsx]RVSP Insights!PivotTable7</c:name>
    <c:fmtId val="11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%">
              <a:solidFill>
                <a:schemeClr val="tx1">
                  <a:lumMod val="65%"/>
                  <a:lumOff val="35%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'RVSP Insights'!$B$17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8BB-4D43-BAB9-722F7A3FA9A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8BB-4D43-BAB9-722F7A3FA9A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8BB-4D43-BAB9-722F7A3FA9A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8BB-4D43-BAB9-722F7A3FA9A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8BB-4D43-BAB9-722F7A3FA9AB}"/>
              </c:ext>
            </c:extLst>
          </c:dPt>
          <c:cat>
            <c:multiLvlStrRef>
              <c:f>'RVSP Insights'!$A$18:$A$24</c:f>
              <c:multiLvlStrCache>
                <c:ptCount val="5"/>
                <c:lvl>
                  <c:pt idx="0">
                    <c:v>Gluten-Free</c:v>
                  </c:pt>
                  <c:pt idx="1">
                    <c:v>None</c:v>
                  </c:pt>
                  <c:pt idx="2">
                    <c:v>Non-Veg</c:v>
                  </c:pt>
                  <c:pt idx="3">
                    <c:v>Veg</c:v>
                  </c:pt>
                  <c:pt idx="4">
                    <c:v>Vegan</c:v>
                  </c:pt>
                </c:lvl>
                <c:lvl>
                  <c:pt idx="0">
                    <c:v>Guest</c:v>
                  </c:pt>
                </c:lvl>
              </c:multiLvlStrCache>
            </c:multiLvlStrRef>
          </c:cat>
          <c:val>
            <c:numRef>
              <c:f>'RVSP Insights'!$B$18:$B$24</c:f>
              <c:numCache>
                <c:formatCode>General</c:formatCode>
                <c:ptCount val="5"/>
                <c:pt idx="0">
                  <c:v>1966</c:v>
                </c:pt>
                <c:pt idx="1">
                  <c:v>1936</c:v>
                </c:pt>
                <c:pt idx="2">
                  <c:v>2001</c:v>
                </c:pt>
                <c:pt idx="3">
                  <c:v>2096</c:v>
                </c:pt>
                <c:pt idx="4">
                  <c:v>2006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8BB-4D43-BAB9-722F7A3FA9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%">
              <a:solidFill>
                <a:schemeClr val="tx1">
                  <a:lumMod val="65%"/>
                  <a:lumOff val="35%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purl.oclc.org/ooxml/drawingml/chart" xmlns:a="http://purl.oclc.org/ooxml/drawingml/main" xmlns:r="http://purl.oclc.org/ooxml/officeDocument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[Graduation_Ceremony_Full_Data.xlsx]Graduate Insights!PivotTable10</c:name>
    <c:fmtId val="9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%">
              <a:solidFill>
                <a:schemeClr val="tx1">
                  <a:lumMod val="65%"/>
                  <a:lumOff val="35%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'Graduate Insights'!$B$3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%">
                    <a:solidFill>
                      <a:schemeClr val="tx1">
                        <a:lumMod val="75%"/>
                        <a:lumOff val="25%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%"/>
                          <a:lumOff val="65%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'Graduate Insights'!$A$4:$A$39</c:f>
              <c:multiLvlStrCache>
                <c:ptCount val="28"/>
                <c:lvl>
                  <c:pt idx="0">
                    <c:v>Cum Laude</c:v>
                  </c:pt>
                  <c:pt idx="1">
                    <c:v>Magna Cum Laude</c:v>
                  </c:pt>
                  <c:pt idx="2">
                    <c:v>Summa Cum Laude</c:v>
                  </c:pt>
                  <c:pt idx="3">
                    <c:v>(blank)</c:v>
                  </c:pt>
                  <c:pt idx="4">
                    <c:v>Cum Laude</c:v>
                  </c:pt>
                  <c:pt idx="5">
                    <c:v>Magna Cum Laude</c:v>
                  </c:pt>
                  <c:pt idx="6">
                    <c:v>Summa Cum Laude</c:v>
                  </c:pt>
                  <c:pt idx="7">
                    <c:v>(blank)</c:v>
                  </c:pt>
                  <c:pt idx="8">
                    <c:v>Cum Laude</c:v>
                  </c:pt>
                  <c:pt idx="9">
                    <c:v>Magna Cum Laude</c:v>
                  </c:pt>
                  <c:pt idx="10">
                    <c:v>Summa Cum Laude</c:v>
                  </c:pt>
                  <c:pt idx="11">
                    <c:v>(blank)</c:v>
                  </c:pt>
                  <c:pt idx="12">
                    <c:v>Cum Laude</c:v>
                  </c:pt>
                  <c:pt idx="13">
                    <c:v>Magna Cum Laude</c:v>
                  </c:pt>
                  <c:pt idx="14">
                    <c:v>Summa Cum Laude</c:v>
                  </c:pt>
                  <c:pt idx="15">
                    <c:v>(blank)</c:v>
                  </c:pt>
                  <c:pt idx="16">
                    <c:v>Cum Laude</c:v>
                  </c:pt>
                  <c:pt idx="17">
                    <c:v>Magna Cum Laude</c:v>
                  </c:pt>
                  <c:pt idx="18">
                    <c:v>Summa Cum Laude</c:v>
                  </c:pt>
                  <c:pt idx="19">
                    <c:v>(blank)</c:v>
                  </c:pt>
                  <c:pt idx="20">
                    <c:v>Cum Laude</c:v>
                  </c:pt>
                  <c:pt idx="21">
                    <c:v>Magna Cum Laude</c:v>
                  </c:pt>
                  <c:pt idx="22">
                    <c:v>Summa Cum Laude</c:v>
                  </c:pt>
                  <c:pt idx="23">
                    <c:v>(blank)</c:v>
                  </c:pt>
                  <c:pt idx="24">
                    <c:v>Cum Laude</c:v>
                  </c:pt>
                  <c:pt idx="25">
                    <c:v>Magna Cum Laude</c:v>
                  </c:pt>
                  <c:pt idx="26">
                    <c:v>Summa Cum Laude</c:v>
                  </c:pt>
                  <c:pt idx="27">
                    <c:v>(blank)</c:v>
                  </c:pt>
                </c:lvl>
                <c:lvl>
                  <c:pt idx="0">
                    <c:v>LLM</c:v>
                  </c:pt>
                  <c:pt idx="4">
                    <c:v>M.Ed</c:v>
                  </c:pt>
                  <c:pt idx="8">
                    <c:v>MA Psychology</c:v>
                  </c:pt>
                  <c:pt idx="12">
                    <c:v>MBA</c:v>
                  </c:pt>
                  <c:pt idx="16">
                    <c:v>MFA</c:v>
                  </c:pt>
                  <c:pt idx="20">
                    <c:v>MSc</c:v>
                  </c:pt>
                  <c:pt idx="24">
                    <c:v>MTech</c:v>
                  </c:pt>
                </c:lvl>
              </c:multiLvlStrCache>
            </c:multiLvlStrRef>
          </c:cat>
          <c:val>
            <c:numRef>
              <c:f>'Graduate Insights'!$B$4:$B$39</c:f>
              <c:numCache>
                <c:formatCode>General</c:formatCode>
                <c:ptCount val="28"/>
                <c:pt idx="0">
                  <c:v>223</c:v>
                </c:pt>
                <c:pt idx="1">
                  <c:v>161</c:v>
                </c:pt>
                <c:pt idx="2">
                  <c:v>74</c:v>
                </c:pt>
                <c:pt idx="3">
                  <c:v>281</c:v>
                </c:pt>
                <c:pt idx="4">
                  <c:v>233</c:v>
                </c:pt>
                <c:pt idx="5">
                  <c:v>116</c:v>
                </c:pt>
                <c:pt idx="6">
                  <c:v>74</c:v>
                </c:pt>
                <c:pt idx="7">
                  <c:v>275</c:v>
                </c:pt>
                <c:pt idx="8">
                  <c:v>212</c:v>
                </c:pt>
                <c:pt idx="9">
                  <c:v>142</c:v>
                </c:pt>
                <c:pt idx="10">
                  <c:v>63</c:v>
                </c:pt>
                <c:pt idx="11">
                  <c:v>315</c:v>
                </c:pt>
                <c:pt idx="12">
                  <c:v>206</c:v>
                </c:pt>
                <c:pt idx="13">
                  <c:v>152</c:v>
                </c:pt>
                <c:pt idx="14">
                  <c:v>68</c:v>
                </c:pt>
                <c:pt idx="15">
                  <c:v>290</c:v>
                </c:pt>
                <c:pt idx="16">
                  <c:v>197</c:v>
                </c:pt>
                <c:pt idx="17">
                  <c:v>166</c:v>
                </c:pt>
                <c:pt idx="18">
                  <c:v>72</c:v>
                </c:pt>
                <c:pt idx="19">
                  <c:v>270</c:v>
                </c:pt>
                <c:pt idx="20">
                  <c:v>212</c:v>
                </c:pt>
                <c:pt idx="21">
                  <c:v>130</c:v>
                </c:pt>
                <c:pt idx="22">
                  <c:v>83</c:v>
                </c:pt>
                <c:pt idx="23">
                  <c:v>285</c:v>
                </c:pt>
                <c:pt idx="24">
                  <c:v>186</c:v>
                </c:pt>
                <c:pt idx="25">
                  <c:v>148</c:v>
                </c:pt>
                <c:pt idx="26">
                  <c:v>69</c:v>
                </c:pt>
                <c:pt idx="27">
                  <c:v>297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5B-4146-AB19-AD1406DFC22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61324112"/>
        <c:axId val="1261322672"/>
      </c:barChart>
      <c:catAx>
        <c:axId val="1261324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%"/>
                <a:lumOff val="85%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%">
                <a:solidFill>
                  <a:schemeClr val="tx1">
                    <a:lumMod val="65%"/>
                    <a:lumOff val="35%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1322672"/>
        <c:crosses val="autoZero"/>
        <c:auto val="1"/>
        <c:lblAlgn val="ctr"/>
        <c:lblOffset val="100"/>
        <c:noMultiLvlLbl val="0"/>
      </c:catAx>
      <c:valAx>
        <c:axId val="1261322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%"/>
                  <a:lumOff val="85%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%">
                <a:solidFill>
                  <a:schemeClr val="tx1">
                    <a:lumMod val="65%"/>
                    <a:lumOff val="35%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1324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%">
              <a:solidFill>
                <a:schemeClr val="tx1">
                  <a:lumMod val="65%"/>
                  <a:lumOff val="35%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purl.oclc.org/ooxml/drawingml/chart" xmlns:a="http://purl.oclc.org/ooxml/drawingml/main" xmlns:r="http://purl.oclc.org/ooxml/officeDocument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[Graduation_Ceremony_Full_Data.xlsx]Sheet4!PivotTable10</c:name>
    <c:fmtId val="9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61324112"/>
        <c:axId val="1261322672"/>
      </c:barChart>
      <c:catAx>
        <c:axId val="1261324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%"/>
                <a:lumOff val="85%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%">
                <a:solidFill>
                  <a:schemeClr val="tx1">
                    <a:lumMod val="65%"/>
                    <a:lumOff val="35%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1322672"/>
        <c:crosses val="autoZero"/>
        <c:auto val="1"/>
        <c:lblAlgn val="ctr"/>
        <c:lblOffset val="100"/>
        <c:noMultiLvlLbl val="0"/>
      </c:catAx>
      <c:valAx>
        <c:axId val="1261322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%"/>
                  <a:lumOff val="85%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%">
                <a:solidFill>
                  <a:schemeClr val="tx1">
                    <a:lumMod val="65%"/>
                    <a:lumOff val="35%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1324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%">
              <a:solidFill>
                <a:schemeClr val="tx1">
                  <a:lumMod val="65%"/>
                  <a:lumOff val="35%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purl.oclc.org/ooxml/drawingml/chart" xmlns:a="http://purl.oclc.org/ooxml/drawingml/main" xmlns:r="http://purl.oclc.org/ooxml/officeDocument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[Graduation_Ceremony_Full_Data.xlsx]Graduate Insights!PivotTable11</c:name>
    <c:fmtId val="10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%">
              <a:solidFill>
                <a:schemeClr val="tx1">
                  <a:lumMod val="65%"/>
                  <a:lumOff val="35%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%">
                  <a:solidFill>
                    <a:schemeClr val="tx1">
                      <a:lumMod val="75%"/>
                      <a:lumOff val="25%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'Graduate Insights'!$B$45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%">
                    <a:solidFill>
                      <a:schemeClr val="tx1">
                        <a:lumMod val="75%"/>
                        <a:lumOff val="25%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%"/>
                          <a:lumOff val="65%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'Graduate Insights'!$A$46:$A$58</c:f>
              <c:multiLvlStrCache>
                <c:ptCount val="8"/>
                <c:lvl>
                  <c:pt idx="0">
                    <c:v>No</c:v>
                  </c:pt>
                  <c:pt idx="1">
                    <c:v>Yes</c:v>
                  </c:pt>
                  <c:pt idx="2">
                    <c:v>No</c:v>
                  </c:pt>
                  <c:pt idx="3">
                    <c:v>Yes</c:v>
                  </c:pt>
                  <c:pt idx="4">
                    <c:v>No</c:v>
                  </c:pt>
                  <c:pt idx="5">
                    <c:v>Yes</c:v>
                  </c:pt>
                  <c:pt idx="6">
                    <c:v>No</c:v>
                  </c:pt>
                  <c:pt idx="7">
                    <c:v>Yes</c:v>
                  </c:pt>
                </c:lvl>
                <c:lvl>
                  <c:pt idx="0">
                    <c:v>Cum Laude</c:v>
                  </c:pt>
                  <c:pt idx="2">
                    <c:v>Magna Cum Laude</c:v>
                  </c:pt>
                  <c:pt idx="4">
                    <c:v>Summa Cum Laude</c:v>
                  </c:pt>
                  <c:pt idx="6">
                    <c:v>(blank)</c:v>
                  </c:pt>
                </c:lvl>
              </c:multiLvlStrCache>
            </c:multiLvlStrRef>
          </c:cat>
          <c:val>
            <c:numRef>
              <c:f>'Graduate Insights'!$B$46:$B$58</c:f>
              <c:numCache>
                <c:formatCode>General</c:formatCode>
                <c:ptCount val="8"/>
                <c:pt idx="0">
                  <c:v>72</c:v>
                </c:pt>
                <c:pt idx="1">
                  <c:v>1397</c:v>
                </c:pt>
                <c:pt idx="2">
                  <c:v>51</c:v>
                </c:pt>
                <c:pt idx="3">
                  <c:v>964</c:v>
                </c:pt>
                <c:pt idx="4">
                  <c:v>24</c:v>
                </c:pt>
                <c:pt idx="5">
                  <c:v>479</c:v>
                </c:pt>
                <c:pt idx="6">
                  <c:v>90</c:v>
                </c:pt>
                <c:pt idx="7">
                  <c:v>1923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FF-4652-ADE7-A21B38CA16C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93060224"/>
        <c:axId val="1293061184"/>
      </c:barChart>
      <c:catAx>
        <c:axId val="1293060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%"/>
                <a:lumOff val="85%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%">
                <a:solidFill>
                  <a:schemeClr val="tx1">
                    <a:lumMod val="65%"/>
                    <a:lumOff val="35%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3061184"/>
        <c:crosses val="autoZero"/>
        <c:auto val="1"/>
        <c:lblAlgn val="ctr"/>
        <c:lblOffset val="100"/>
        <c:noMultiLvlLbl val="0"/>
      </c:catAx>
      <c:valAx>
        <c:axId val="1293061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%"/>
                  <a:lumOff val="85%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%">
                <a:solidFill>
                  <a:schemeClr val="tx1">
                    <a:lumMod val="65%"/>
                    <a:lumOff val="35%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3060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%">
              <a:solidFill>
                <a:schemeClr val="tx1">
                  <a:lumMod val="65%"/>
                  <a:lumOff val="35%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purl.oclc.org/ooxml/drawingml/main" meth="cycle" id="10">
  <a:schemeClr val="accent1"/>
  <a:schemeClr val="accent2"/>
  <a:schemeClr val="accent3"/>
  <a:schemeClr val="accent4"/>
  <a:schemeClr val="accent5"/>
  <a:schemeClr val="accent6"/>
  <cs:variation/>
  <cs:variation>
    <a:lumMod val="60%"/>
  </cs:variation>
  <cs:variation>
    <a:lumMod val="80%"/>
    <a:lumOff val="20%"/>
  </cs:variation>
  <cs:variation>
    <a:lumMod val="80%"/>
  </cs:variation>
  <cs:variation>
    <a:lumMod val="60%"/>
    <a:lumOff val="40%"/>
  </cs:variation>
  <cs:variation>
    <a:lumMod val="50%"/>
  </cs:variation>
  <cs:variation>
    <a:lumMod val="70%"/>
    <a:lumOff val="30%"/>
  </cs:variation>
  <cs:variation>
    <a:lumMod val="70%"/>
  </cs:variation>
  <cs:variation>
    <a:lumMod val="50%"/>
    <a:lumOff val="50%"/>
  </cs:variation>
</cs:colorStyle>
</file>

<file path=ppt/charts/colors2.xml><?xml version="1.0" encoding="utf-8"?>
<cs:colorStyle xmlns:cs="http://schemas.microsoft.com/office/drawing/2012/chartStyle" xmlns:a="http://purl.oclc.org/ooxml/drawingml/main" meth="cycle" id="10">
  <a:schemeClr val="accent1"/>
  <a:schemeClr val="accent2"/>
  <a:schemeClr val="accent3"/>
  <a:schemeClr val="accent4"/>
  <a:schemeClr val="accent5"/>
  <a:schemeClr val="accent6"/>
  <cs:variation/>
  <cs:variation>
    <a:lumMod val="60%"/>
  </cs:variation>
  <cs:variation>
    <a:lumMod val="80%"/>
    <a:lumOff val="20%"/>
  </cs:variation>
  <cs:variation>
    <a:lumMod val="80%"/>
  </cs:variation>
  <cs:variation>
    <a:lumMod val="60%"/>
    <a:lumOff val="40%"/>
  </cs:variation>
  <cs:variation>
    <a:lumMod val="50%"/>
  </cs:variation>
  <cs:variation>
    <a:lumMod val="70%"/>
    <a:lumOff val="30%"/>
  </cs:variation>
  <cs:variation>
    <a:lumMod val="70%"/>
  </cs:variation>
  <cs:variation>
    <a:lumMod val="50%"/>
    <a:lumOff val="50%"/>
  </cs:variation>
</cs:colorStyle>
</file>

<file path=ppt/charts/colors3.xml><?xml version="1.0" encoding="utf-8"?>
<cs:colorStyle xmlns:cs="http://schemas.microsoft.com/office/drawing/2012/chartStyle" xmlns:a="http://purl.oclc.org/ooxml/drawingml/main" meth="cycle" id="10">
  <a:schemeClr val="accent1"/>
  <a:schemeClr val="accent2"/>
  <a:schemeClr val="accent3"/>
  <a:schemeClr val="accent4"/>
  <a:schemeClr val="accent5"/>
  <a:schemeClr val="accent6"/>
  <cs:variation/>
  <cs:variation>
    <a:lumMod val="60%"/>
  </cs:variation>
  <cs:variation>
    <a:lumMod val="80%"/>
    <a:lumOff val="20%"/>
  </cs:variation>
  <cs:variation>
    <a:lumMod val="80%"/>
  </cs:variation>
  <cs:variation>
    <a:lumMod val="60%"/>
    <a:lumOff val="40%"/>
  </cs:variation>
  <cs:variation>
    <a:lumMod val="50%"/>
  </cs:variation>
  <cs:variation>
    <a:lumMod val="70%"/>
    <a:lumOff val="30%"/>
  </cs:variation>
  <cs:variation>
    <a:lumMod val="70%"/>
  </cs:variation>
  <cs:variation>
    <a:lumMod val="50%"/>
    <a:lumOff val="50%"/>
  </cs:variation>
</cs:colorStyle>
</file>

<file path=ppt/charts/colors4.xml><?xml version="1.0" encoding="utf-8"?>
<cs:colorStyle xmlns:cs="http://schemas.microsoft.com/office/drawing/2012/chartStyle" xmlns:a="http://purl.oclc.org/ooxml/drawingml/main" meth="cycle" id="10">
  <a:schemeClr val="accent1"/>
  <a:schemeClr val="accent2"/>
  <a:schemeClr val="accent3"/>
  <a:schemeClr val="accent4"/>
  <a:schemeClr val="accent5"/>
  <a:schemeClr val="accent6"/>
  <cs:variation/>
  <cs:variation>
    <a:lumMod val="60%"/>
  </cs:variation>
  <cs:variation>
    <a:lumMod val="80%"/>
    <a:lumOff val="20%"/>
  </cs:variation>
  <cs:variation>
    <a:lumMod val="80%"/>
  </cs:variation>
  <cs:variation>
    <a:lumMod val="60%"/>
    <a:lumOff val="40%"/>
  </cs:variation>
  <cs:variation>
    <a:lumMod val="50%"/>
  </cs:variation>
  <cs:variation>
    <a:lumMod val="70%"/>
    <a:lumOff val="30%"/>
  </cs:variation>
  <cs:variation>
    <a:lumMod val="70%"/>
  </cs:variation>
  <cs:variation>
    <a:lumMod val="50%"/>
    <a:lumOff val="50%"/>
  </cs:variation>
</cs:colorStyle>
</file>

<file path=ppt/charts/colors5.xml><?xml version="1.0" encoding="utf-8"?>
<cs:colorStyle xmlns:cs="http://schemas.microsoft.com/office/drawing/2012/chartStyle" xmlns:a="http://purl.oclc.org/ooxml/drawingml/main" meth="cycle" id="10">
  <a:schemeClr val="accent1"/>
  <a:schemeClr val="accent2"/>
  <a:schemeClr val="accent3"/>
  <a:schemeClr val="accent4"/>
  <a:schemeClr val="accent5"/>
  <a:schemeClr val="accent6"/>
  <cs:variation/>
  <cs:variation>
    <a:lumMod val="60%"/>
  </cs:variation>
  <cs:variation>
    <a:lumMod val="80%"/>
    <a:lumOff val="20%"/>
  </cs:variation>
  <cs:variation>
    <a:lumMod val="80%"/>
  </cs:variation>
  <cs:variation>
    <a:lumMod val="60%"/>
    <a:lumOff val="40%"/>
  </cs:variation>
  <cs:variation>
    <a:lumMod val="50%"/>
  </cs:variation>
  <cs:variation>
    <a:lumMod val="70%"/>
    <a:lumOff val="30%"/>
  </cs:variation>
  <cs:variation>
    <a:lumMod val="70%"/>
  </cs:variation>
  <cs:variation>
    <a:lumMod val="50%"/>
    <a:lumOff val="50%"/>
  </cs:variation>
</cs:colorStyle>
</file>

<file path=ppt/charts/style1.xml><?xml version="1.0" encoding="utf-8"?>
<cs:chartStyle xmlns:cs="http://schemas.microsoft.com/office/drawing/2012/chartStyle" xmlns:a="http://purl.oclc.org/ooxml/drawingml/main" id="251">
  <cs:axisTitle>
    <cs:lnRef idx="0"/>
    <cs:fillRef idx="0"/>
    <cs:effectRef idx="0"/>
    <cs:fontRef idx="minor">
      <a:schemeClr val="tx1">
        <a:lumMod val="65%"/>
        <a:lumOff val="35%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%"/>
        <a:lumOff val="35%"/>
      </a:schemeClr>
    </cs:fontRef>
    <cs:spPr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%"/>
        <a:lumOff val="25%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%"/>
        <a:lumOff val="35%"/>
      </a:schemeClr>
    </cs:fontRef>
    <cs:spPr>
      <a:solidFill>
        <a:schemeClr val="lt1"/>
      </a:solidFill>
      <a:ln>
        <a:solidFill>
          <a:schemeClr val="dk1">
            <a:lumMod val="25%"/>
            <a:lumOff val="75%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%"/>
        <a:lumOff val="35%"/>
      </a:schemeClr>
    </cs:fontRef>
    <cs:spPr>
      <a:noFill/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%"/>
          <a:lumOff val="25%"/>
        </a:schemeClr>
      </a:solidFill>
      <a:ln w="9525" cap="flat" cmpd="sng" algn="ctr">
        <a:solidFill>
          <a:schemeClr val="tx1">
            <a:lumMod val="65%"/>
            <a:lumOff val="35%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%"/>
            <a:lumOff val="35%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%"/>
            <a:lumOff val="85%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%"/>
            <a:lumOff val="95%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%"/>
            <a:lumOff val="50%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%"/>
        <a:lumOff val="35%"/>
      </a:schemeClr>
    </cs:fontRef>
    <cs:defRPr sz="1400" b="0" kern="1200" spc="0" baseline="0%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%"/>
            <a:lumOff val="35%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purl.oclc.org/ooxml/drawingml/main" id="251">
  <cs:axisTitle>
    <cs:lnRef idx="0"/>
    <cs:fillRef idx="0"/>
    <cs:effectRef idx="0"/>
    <cs:fontRef idx="minor">
      <a:schemeClr val="tx1">
        <a:lumMod val="65%"/>
        <a:lumOff val="35%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%"/>
        <a:lumOff val="35%"/>
      </a:schemeClr>
    </cs:fontRef>
    <cs:spPr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%"/>
        <a:lumOff val="25%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%"/>
        <a:lumOff val="35%"/>
      </a:schemeClr>
    </cs:fontRef>
    <cs:spPr>
      <a:solidFill>
        <a:schemeClr val="lt1"/>
      </a:solidFill>
      <a:ln>
        <a:solidFill>
          <a:schemeClr val="dk1">
            <a:lumMod val="25%"/>
            <a:lumOff val="75%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%"/>
        <a:lumOff val="35%"/>
      </a:schemeClr>
    </cs:fontRef>
    <cs:spPr>
      <a:noFill/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%"/>
          <a:lumOff val="25%"/>
        </a:schemeClr>
      </a:solidFill>
      <a:ln w="9525" cap="flat" cmpd="sng" algn="ctr">
        <a:solidFill>
          <a:schemeClr val="tx1">
            <a:lumMod val="65%"/>
            <a:lumOff val="35%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%"/>
            <a:lumOff val="35%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%"/>
            <a:lumOff val="85%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%"/>
            <a:lumOff val="95%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%"/>
            <a:lumOff val="50%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%"/>
        <a:lumOff val="35%"/>
      </a:schemeClr>
    </cs:fontRef>
    <cs:defRPr sz="1400" b="0" kern="1200" spc="0" baseline="0%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%"/>
            <a:lumOff val="35%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purl.oclc.org/ooxml/drawingml/main" id="201">
  <cs:axisTitle>
    <cs:lnRef idx="0"/>
    <cs:fillRef idx="0"/>
    <cs:effectRef idx="0"/>
    <cs:fontRef idx="minor">
      <a:schemeClr val="tx1">
        <a:lumMod val="65%"/>
        <a:lumOff val="35%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%"/>
        <a:lumOff val="35%"/>
      </a:schemeClr>
    </cs:fontRef>
    <cs:spPr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%"/>
        <a:lumOff val="25%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%"/>
        <a:lumOff val="35%"/>
      </a:schemeClr>
    </cs:fontRef>
    <cs:spPr>
      <a:solidFill>
        <a:schemeClr val="lt1"/>
      </a:solidFill>
      <a:ln>
        <a:solidFill>
          <a:schemeClr val="dk1">
            <a:lumMod val="25%"/>
            <a:lumOff val="75%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%"/>
        <a:lumOff val="35%"/>
      </a:schemeClr>
    </cs:fontRef>
    <cs:spPr>
      <a:noFill/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%"/>
          <a:lumOff val="35%"/>
        </a:schemeClr>
      </a:solidFill>
      <a:ln w="9525">
        <a:solidFill>
          <a:schemeClr val="tx1">
            <a:lumMod val="65%"/>
            <a:lumOff val="35%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%"/>
            <a:lumOff val="35%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%"/>
            <a:lumOff val="85%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%"/>
            <a:lumOff val="95%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%"/>
            <a:lumOff val="25%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%"/>
        <a:lumOff val="35%"/>
      </a:schemeClr>
    </cs:fontRef>
    <cs:defRPr sz="1400" b="0" kern="1200" spc="0" baseline="0%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%"/>
            <a:lumOff val="85%"/>
          </a:schemeClr>
        </a:solidFill>
      </a:ln>
    </cs:spPr>
  </cs:upBar>
  <cs:valueAxis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purl.oclc.org/ooxml/drawingml/main" id="201">
  <cs:axisTitle>
    <cs:lnRef idx="0"/>
    <cs:fillRef idx="0"/>
    <cs:effectRef idx="0"/>
    <cs:fontRef idx="minor">
      <a:schemeClr val="tx1">
        <a:lumMod val="65%"/>
        <a:lumOff val="35%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%"/>
        <a:lumOff val="35%"/>
      </a:schemeClr>
    </cs:fontRef>
    <cs:spPr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%"/>
        <a:lumOff val="25%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%"/>
        <a:lumOff val="35%"/>
      </a:schemeClr>
    </cs:fontRef>
    <cs:spPr>
      <a:solidFill>
        <a:schemeClr val="lt1"/>
      </a:solidFill>
      <a:ln>
        <a:solidFill>
          <a:schemeClr val="dk1">
            <a:lumMod val="25%"/>
            <a:lumOff val="75%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%"/>
        <a:lumOff val="35%"/>
      </a:schemeClr>
    </cs:fontRef>
    <cs:spPr>
      <a:noFill/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%"/>
          <a:lumOff val="35%"/>
        </a:schemeClr>
      </a:solidFill>
      <a:ln w="9525">
        <a:solidFill>
          <a:schemeClr val="tx1">
            <a:lumMod val="65%"/>
            <a:lumOff val="35%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%"/>
            <a:lumOff val="35%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%"/>
            <a:lumOff val="85%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%"/>
            <a:lumOff val="95%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%"/>
            <a:lumOff val="25%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%"/>
        <a:lumOff val="35%"/>
      </a:schemeClr>
    </cs:fontRef>
    <cs:defRPr sz="1400" b="0" kern="1200" spc="0" baseline="0%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%"/>
            <a:lumOff val="85%"/>
          </a:schemeClr>
        </a:solidFill>
      </a:ln>
    </cs:spPr>
  </cs:upBar>
  <cs:valueAxis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purl.oclc.org/ooxml/drawingml/main" id="201">
  <cs:axisTitle>
    <cs:lnRef idx="0"/>
    <cs:fillRef idx="0"/>
    <cs:effectRef idx="0"/>
    <cs:fontRef idx="minor">
      <a:schemeClr val="tx1">
        <a:lumMod val="65%"/>
        <a:lumOff val="35%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%"/>
        <a:lumOff val="35%"/>
      </a:schemeClr>
    </cs:fontRef>
    <cs:spPr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%"/>
        <a:lumOff val="25%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%"/>
        <a:lumOff val="35%"/>
      </a:schemeClr>
    </cs:fontRef>
    <cs:spPr>
      <a:solidFill>
        <a:schemeClr val="lt1"/>
      </a:solidFill>
      <a:ln>
        <a:solidFill>
          <a:schemeClr val="dk1">
            <a:lumMod val="25%"/>
            <a:lumOff val="75%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%"/>
        <a:lumOff val="35%"/>
      </a:schemeClr>
    </cs:fontRef>
    <cs:spPr>
      <a:noFill/>
      <a:ln w="9525" cap="flat" cmpd="sng" algn="ctr">
        <a:solidFill>
          <a:schemeClr val="tx1">
            <a:lumMod val="15%"/>
            <a:lumOff val="85%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%"/>
          <a:lumOff val="35%"/>
        </a:schemeClr>
      </a:solidFill>
      <a:ln w="9525">
        <a:solidFill>
          <a:schemeClr val="tx1">
            <a:lumMod val="65%"/>
            <a:lumOff val="35%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%"/>
            <a:lumOff val="35%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%"/>
            <a:lumOff val="85%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%"/>
            <a:lumOff val="95%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%"/>
            <a:lumOff val="25%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%"/>
            <a:lumOff val="65%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%"/>
        <a:lumOff val="35%"/>
      </a:schemeClr>
    </cs:fontRef>
    <cs:defRPr sz="1400" b="0" kern="1200" spc="0" baseline="0%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%"/>
            <a:lumOff val="85%"/>
          </a:schemeClr>
        </a:solidFill>
      </a:ln>
    </cs:spPr>
  </cs:upBar>
  <cs:valueAxis>
    <cs:lnRef idx="0"/>
    <cs:fillRef idx="0"/>
    <cs:effectRef idx="0"/>
    <cs:fontRef idx="minor">
      <a:schemeClr val="tx1">
        <a:lumMod val="65%"/>
        <a:lumOff val="35%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97A9A2-04D9-49F4-A323-43775074701C}" type="datetime1">
              <a:rPr lang="en-GB" smtClean="0"/>
              <a:t>28/04/2025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9AD85-B496-451C-A9B5-64589B09AB2F}" type="datetime1">
              <a:rPr lang="en-GB" smtClean="0"/>
              <a:pPr/>
              <a:t>28/04/2025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574011"/>
      </p:ext>
    </p:extLst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508329"/>
      </p:ext>
    </p:extLst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>
          <a:extLst>
            <a:ext uri="{FF2B5EF4-FFF2-40B4-BE49-F238E27FC236}">
              <a16:creationId xmlns:a16="http://schemas.microsoft.com/office/drawing/2014/main" id="{3F932AFD-1AFA-3430-85E0-C9F42A5B4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D0A387-090F-DBBA-933A-81DF3165E1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06F1E2-98FC-0DF3-5A7C-625E461C4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852EB-D9DE-3F2C-A105-E2BF9919F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643211"/>
      </p:ext>
    </p:extLst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>
          <a:extLst>
            <a:ext uri="{FF2B5EF4-FFF2-40B4-BE49-F238E27FC236}">
              <a16:creationId xmlns:a16="http://schemas.microsoft.com/office/drawing/2014/main" id="{C0F7B37C-F8FA-497E-3BB2-B2F410572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B2BECA-2D92-760B-F81D-4191DA994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B75B62-49B0-343A-A4E9-F36356282F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8C42B-A862-74B2-1CE0-3CBB6E16B2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678366"/>
      </p:ext>
    </p:extLst>
  </p:cSld>
  <p:clrMapOvr>
    <a:masterClrMapping/>
  </p:clrMapOvr>
</p:notes>
</file>

<file path=ppt/notesSlides/notesSlide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>
          <a:extLst>
            <a:ext uri="{FF2B5EF4-FFF2-40B4-BE49-F238E27FC236}">
              <a16:creationId xmlns:a16="http://schemas.microsoft.com/office/drawing/2014/main" id="{04E02B7C-1219-C3A6-82EC-AA263480D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D711A-2521-F640-F203-AC074536FC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ACC66F-6640-00B3-D886-AFC37DCB66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9D294-CCBF-689D-3113-4DCC83FF3C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945338"/>
      </p:ext>
    </p:extLst>
  </p:cSld>
  <p:clrMapOvr>
    <a:masterClrMapping/>
  </p:clrMapOvr>
</p:notes>
</file>

<file path=ppt/notesSlides/notesSlide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505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%">
                <a:schemeClr val="accent5"/>
              </a:gs>
              <a:gs pos="100%">
                <a:schemeClr val="accent2">
                  <a:lumMod val="97%"/>
                  <a:lumOff val="3%"/>
                </a:schemeClr>
              </a:gs>
              <a:gs pos="50%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%"/>
            </a:lvl1pPr>
          </a:lstStyle>
          <a:p>
            <a:pPr rtl="0"/>
            <a:r>
              <a:rPr lang="en-GB" spc="300" noProof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%"/>
              </a:lnSpc>
              <a:spcBef>
                <a:spcPts val="1000"/>
              </a:spcBef>
              <a:defRPr sz="4000" cap="all" spc="300" baseline="0%"/>
            </a:lvl1pPr>
          </a:lstStyle>
          <a:p>
            <a:pPr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%"/>
              </a:lnSpc>
              <a:buNone/>
            </a:pPr>
            <a:r>
              <a:rPr lang="en-GB" sz="1600" noProof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 rtl="0">
              <a:buNone/>
            </a:pPr>
            <a:endParaRPr lang="en-GB" noProof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%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%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%">
                <a:schemeClr val="accent5"/>
              </a:gs>
              <a:gs pos="100%">
                <a:schemeClr val="accent2">
                  <a:lumMod val="97%"/>
                  <a:lumOff val="3%"/>
                </a:schemeClr>
              </a:gs>
              <a:gs pos="50%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en-US" sz="4000" spc="300" noProof="0"/>
              <a:t>Click to edit Master title style</a:t>
            </a:r>
            <a:endParaRPr lang="en-GB" sz="4000" spc="300" noProof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%">
                <a:schemeClr val="accent5"/>
              </a:gs>
              <a:gs pos="100%">
                <a:schemeClr val="accent2">
                  <a:lumMod val="97%"/>
                  <a:lumOff val="3%"/>
                </a:schemeClr>
              </a:gs>
              <a:gs pos="50%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%"/>
              </a:lnSpc>
              <a:spcBef>
                <a:spcPts val="1000"/>
              </a:spcBef>
              <a:defRPr sz="5400" baseline="0%"/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%">
                <a:schemeClr val="accent5"/>
              </a:gs>
              <a:gs pos="100%">
                <a:schemeClr val="accent2">
                  <a:lumMod val="97%"/>
                  <a:lumOff val="3%"/>
                </a:schemeClr>
              </a:gs>
              <a:gs pos="50%">
                <a:schemeClr val="accent1"/>
              </a:gs>
            </a:gsLst>
            <a:path path="circle">
              <a:fillToRect l="100%" t="100%"/>
            </a:path>
            <a:tileRect r="-100%" b="-100%"/>
          </a:gra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%">
                <a:schemeClr val="accent5"/>
              </a:gs>
              <a:gs pos="100%">
                <a:schemeClr val="accent2">
                  <a:lumMod val="97%"/>
                  <a:lumOff val="3%"/>
                </a:schemeClr>
              </a:gs>
              <a:gs pos="50%">
                <a:schemeClr val="accent1"/>
              </a:gs>
            </a:gsLst>
            <a:path path="circle">
              <a:fillToRect l="100%" t="100%"/>
            </a:path>
            <a:tileRect r="-100%" b="-100%"/>
          </a:gra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%"/>
              </a:lnSpc>
              <a:spcBef>
                <a:spcPts val="0"/>
              </a:spcBef>
              <a:buNone/>
              <a:defRPr lang="en-US" sz="1400" spc="300" baseline="0%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en-GB" noProof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%"/>
              </a:lnSpc>
              <a:buNone/>
            </a:pPr>
            <a:r>
              <a:rPr lang="en-GB" sz="1600" noProof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 rtl="0">
              <a:buNone/>
            </a:pPr>
            <a:endParaRPr lang="en-GB" noProof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%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%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en-GB" noProof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%">
                <a:schemeClr val="accent5"/>
              </a:gs>
              <a:gs pos="100%">
                <a:schemeClr val="accent2">
                  <a:lumMod val="97%"/>
                  <a:lumOff val="3%"/>
                </a:schemeClr>
              </a:gs>
              <a:gs pos="50%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%"/>
              </a:lnSpc>
              <a:buNone/>
              <a:defRPr sz="1400" cap="all" spc="600" baseline="0%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en-GB" noProof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%"/>
              </a:lnSpc>
              <a:spcBef>
                <a:spcPts val="500"/>
              </a:spcBef>
              <a:defRPr sz="1600"/>
            </a:lvl1pPr>
            <a:lvl2pPr>
              <a:lnSpc>
                <a:spcPct val="150%"/>
              </a:lnSpc>
              <a:spcBef>
                <a:spcPts val="500"/>
              </a:spcBef>
              <a:defRPr sz="1400"/>
            </a:lvl2pPr>
            <a:lvl3pPr>
              <a:lnSpc>
                <a:spcPct val="150%"/>
              </a:lnSpc>
              <a:spcBef>
                <a:spcPts val="500"/>
              </a:spcBef>
              <a:defRPr sz="1400"/>
            </a:lvl3pPr>
            <a:lvl4pPr>
              <a:lnSpc>
                <a:spcPct val="150%"/>
              </a:lnSpc>
              <a:spcBef>
                <a:spcPts val="500"/>
              </a:spcBef>
              <a:defRPr sz="1200"/>
            </a:lvl4pPr>
            <a:lvl5pPr>
              <a:lnSpc>
                <a:spcPct val="150%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%">
                <a:schemeClr val="accent5"/>
              </a:gs>
              <a:gs pos="100%">
                <a:schemeClr val="accent2">
                  <a:lumMod val="97%"/>
                  <a:lumOff val="3%"/>
                </a:schemeClr>
              </a:gs>
              <a:gs pos="50%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%">
                <a:schemeClr val="accent5"/>
              </a:gs>
              <a:gs pos="100%">
                <a:schemeClr val="accent2">
                  <a:lumMod val="97%"/>
                  <a:lumOff val="3%"/>
                </a:schemeClr>
              </a:gs>
              <a:gs pos="50%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%">
                <a:latin typeface="+mn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n-US" sz="4800" noProof="0"/>
              <a:t>Click to edit Master title style</a:t>
            </a:r>
            <a:endParaRPr lang="en-GB" sz="4800" noProof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en-US" spc="300" noProof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%"/>
              </a:lnSpc>
              <a:buFont typeface="Wingdings" panose="05000000000000000000" pitchFamily="2" charset="2"/>
              <a:buChar char="§"/>
            </a:pPr>
            <a:r>
              <a:rPr lang="en-US" sz="1400" noProof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en-US" spc="300" noProof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%"/>
              </a:lnSpc>
              <a:buFont typeface="Wingdings" panose="05000000000000000000" pitchFamily="2" charset="2"/>
              <a:buChar char="§"/>
            </a:pPr>
            <a:r>
              <a:rPr lang="en-US" sz="1400" noProof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n-US" sz="4800" noProof="0"/>
              <a:t>Click to edit Master title style</a:t>
            </a:r>
            <a:endParaRPr lang="en-GB" sz="4800" noProof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%"/>
        </a:lnSpc>
        <a:spcBef>
          <a:spcPct val="0%"/>
        </a:spcBef>
        <a:buNone/>
        <a:defRPr sz="3600" kern="1200" cap="all" baseline="0%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%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%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%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%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%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%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%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22" y="1052261"/>
            <a:ext cx="11490325" cy="823913"/>
          </a:xfrm>
        </p:spPr>
        <p:txBody>
          <a:bodyPr rtlCol="0"/>
          <a:lstStyle/>
          <a:p>
            <a:pPr rtl="0"/>
            <a:r>
              <a:rPr lang="en-US" dirty="0">
                <a:latin typeface="Bahnschrift Condensed" panose="020B0502040204020203" pitchFamily="34" charset="0"/>
              </a:rPr>
              <a:t>Graduation Ceremony planning and execution</a:t>
            </a:r>
            <a:endParaRPr lang="en-GB" dirty="0">
              <a:latin typeface="Bahnschrift Condensed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3309258"/>
            <a:ext cx="5167313" cy="313167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Bahnschrift SemiBold SemiConden"/>
              </a:rPr>
              <a:t> Mohammed Ashfaq- 2405952</a:t>
            </a:r>
          </a:p>
          <a:p>
            <a:r>
              <a:rPr lang="en-GB" dirty="0">
                <a:latin typeface="Bahnschrift SemiBold SemiConden"/>
              </a:rPr>
              <a:t>K. </a:t>
            </a:r>
            <a:r>
              <a:rPr lang="en-GB" dirty="0" err="1">
                <a:latin typeface="Bahnschrift SemiBold SemiConden"/>
              </a:rPr>
              <a:t>Soumitri</a:t>
            </a:r>
            <a:r>
              <a:rPr lang="en-GB" dirty="0">
                <a:latin typeface="Bahnschrift SemiBold SemiConden"/>
              </a:rPr>
              <a:t> Venkatesh -24054508</a:t>
            </a:r>
          </a:p>
          <a:p>
            <a:r>
              <a:rPr lang="en-GB" dirty="0">
                <a:latin typeface="Bahnschrift SemiBold SemiConden"/>
              </a:rPr>
              <a:t>R. Sudar -24047335 </a:t>
            </a:r>
            <a:endParaRPr lang="en-GB" dirty="0"/>
          </a:p>
          <a:p>
            <a:r>
              <a:rPr lang="en-GB" dirty="0">
                <a:latin typeface="Bahnschrift SemiBold SemiConden"/>
              </a:rPr>
              <a:t>P.N. </a:t>
            </a:r>
            <a:r>
              <a:rPr lang="en-GB" dirty="0" err="1">
                <a:latin typeface="Bahnschrift SemiBold SemiConden"/>
              </a:rPr>
              <a:t>Yoonas</a:t>
            </a:r>
            <a:r>
              <a:rPr lang="en-GB" dirty="0">
                <a:latin typeface="Bahnschrift SemiBold SemiConden"/>
              </a:rPr>
              <a:t> -24043801 </a:t>
            </a:r>
          </a:p>
          <a:p>
            <a:r>
              <a:rPr lang="en-GB" dirty="0">
                <a:latin typeface="Bahnschrift SemiBold SemiConden"/>
              </a:rPr>
              <a:t>Mohammed Nishad -24047903</a:t>
            </a:r>
          </a:p>
          <a:p>
            <a:r>
              <a:rPr lang="en-GB" dirty="0">
                <a:latin typeface="Bahnschrift SemiBold SemiConden"/>
              </a:rPr>
              <a:t>Mohammed Attif -24052923</a:t>
            </a:r>
          </a:p>
          <a:p>
            <a:pPr rtl="0"/>
            <a:endParaRPr lang="en-GB" dirty="0">
              <a:latin typeface="Bahnschrift SemiBold SemiConden" panose="020B0502040204020203" pitchFamily="34" charset="0"/>
            </a:endParaRPr>
          </a:p>
          <a:p>
            <a:pPr rtl="0"/>
            <a:endParaRPr lang="en-GB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599" y="2669037"/>
            <a:ext cx="4114800" cy="518795"/>
          </a:xfrm>
        </p:spPr>
        <p:txBody>
          <a:bodyPr rtlCol="0"/>
          <a:lstStyle/>
          <a:p>
            <a:pPr rtl="0"/>
            <a:r>
              <a:rPr lang="en-GB" sz="2200" dirty="0">
                <a:latin typeface="Bahnschrift Condensed" panose="020B0502040204020203" pitchFamily="34" charset="0"/>
              </a:rPr>
              <a:t>Team Members 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196215-203B-C93B-CE33-B68CA2C04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F45B315-4070-31A1-EE68-AE99D19F3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765752-0DDF-6E90-B999-2285BEB29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5A891E-B4FE-40AD-E3C4-C8FF312245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noProof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noProof="0">
              <a:solidFill>
                <a:srgbClr val="898989"/>
              </a:solidFill>
            </a:endParaRPr>
          </a:p>
        </p:txBody>
      </p:sp>
      <p:pic>
        <p:nvPicPr>
          <p:cNvPr id="9" name="Graphic 8" descr="Gantt Chart with solid fill">
            <a:extLst>
              <a:ext uri="{FF2B5EF4-FFF2-40B4-BE49-F238E27FC236}">
                <a16:creationId xmlns:a16="http://schemas.microsoft.com/office/drawing/2014/main" id="{973FDC5F-0E67-40B0-EEB6-3089D6F65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194" y="2272933"/>
            <a:ext cx="1624153" cy="1624153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015F13D7-7CAB-BE87-EA24-1672FB151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025" y="111293"/>
            <a:ext cx="8741232" cy="884238"/>
          </a:xfrm>
        </p:spPr>
        <p:txBody>
          <a:bodyPr rtlCol="0"/>
          <a:lstStyle/>
          <a:p>
            <a:pPr algn="ctr" rtl="0"/>
            <a:r>
              <a:rPr lang="en-US" sz="2800" dirty="0">
                <a:latin typeface="Bahnschrift Condensed" panose="020B0502040204020203" pitchFamily="34" charset="0"/>
              </a:rPr>
              <a:t>Key Analysis and Progress Evaluation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C8AE113-E25D-F203-8BBC-2F88282E59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5139777"/>
              </p:ext>
            </p:extLst>
          </p:nvPr>
        </p:nvGraphicFramePr>
        <p:xfrm>
          <a:off x="2971801" y="1535138"/>
          <a:ext cx="8479971" cy="4281605"/>
        </p:xfrm>
        <a:graphic>
          <a:graphicData uri="http://purl.oclc.org/ooxml/drawingml/chart">
            <c:chart xmlns:c="http://purl.oclc.org/ooxml/drawingml/chart" xmlns:r="http://purl.oclc.org/ooxml/officeDocument/relationships" r:id="rId4"/>
          </a:graphicData>
        </a:graphic>
      </p:graphicFrame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A343306B-2B59-1FA2-105C-5E1B81E72DD0}"/>
              </a:ext>
            </a:extLst>
          </p:cNvPr>
          <p:cNvSpPr txBox="1">
            <a:spLocks/>
          </p:cNvSpPr>
          <p:nvPr/>
        </p:nvSpPr>
        <p:spPr>
          <a:xfrm>
            <a:off x="3776251" y="849450"/>
            <a:ext cx="4366261" cy="464871"/>
          </a:xfrm>
          <a:prstGeom prst="rect">
            <a:avLst/>
          </a:prstGeom>
          <a:gradFill>
            <a:gsLst>
              <a:gs pos="3%">
                <a:schemeClr val="accent5"/>
              </a:gs>
              <a:gs pos="100%">
                <a:schemeClr val="accent2">
                  <a:lumMod val="97%"/>
                  <a:lumOff val="3%"/>
                </a:schemeClr>
              </a:gs>
              <a:gs pos="24%">
                <a:schemeClr val="accent1"/>
              </a:gs>
            </a:gsLst>
            <a:path path="circle">
              <a:fillToRect l="100%" t="100%"/>
            </a:path>
          </a:gradFill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Condensed" panose="020B0502040204020203" pitchFamily="34" charset="0"/>
              </a:rPr>
              <a:t>Graduates Degree and Honors Distribution </a:t>
            </a:r>
            <a:endParaRPr lang="en-GB" sz="18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386632"/>
      </p:ext>
    </p:extLst>
  </p:cSld>
  <p:clrMapOvr>
    <a:masterClrMapping/>
  </p:clrMapOvr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B48A96-37A2-F21B-4C62-83297C5B9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2F074E-7711-903A-71AC-DDE5B81B1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9396C4-14AC-311A-65C9-982525E16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F7244-6DC0-B377-6037-49095F3A71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noProof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noProof="0">
              <a:solidFill>
                <a:srgbClr val="898989"/>
              </a:solidFill>
            </a:endParaRPr>
          </a:p>
        </p:txBody>
      </p:sp>
      <p:pic>
        <p:nvPicPr>
          <p:cNvPr id="9" name="Graphic 8" descr="Gantt Chart with solid fill">
            <a:extLst>
              <a:ext uri="{FF2B5EF4-FFF2-40B4-BE49-F238E27FC236}">
                <a16:creationId xmlns:a16="http://schemas.microsoft.com/office/drawing/2014/main" id="{098C835F-EF35-306E-9A51-63F83E590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194" y="2272933"/>
            <a:ext cx="1624153" cy="1624153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54B987CD-7B3C-1708-9601-3290AF8C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025" y="111293"/>
            <a:ext cx="8741232" cy="884238"/>
          </a:xfrm>
        </p:spPr>
        <p:txBody>
          <a:bodyPr rtlCol="0"/>
          <a:lstStyle/>
          <a:p>
            <a:pPr algn="ctr" rtl="0"/>
            <a:r>
              <a:rPr lang="en-US" sz="2800" dirty="0">
                <a:latin typeface="Bahnschrift Condensed" panose="020B0502040204020203" pitchFamily="34" charset="0"/>
              </a:rPr>
              <a:t>Key Analysis and Progress Evaluation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F9F648A-E1B4-86E2-3746-5570409F3FF4}"/>
              </a:ext>
            </a:extLst>
          </p:cNvPr>
          <p:cNvGraphicFramePr>
            <a:graphicFrameLocks/>
          </p:cNvGraphicFramePr>
          <p:nvPr/>
        </p:nvGraphicFramePr>
        <p:xfrm>
          <a:off x="2971801" y="1535138"/>
          <a:ext cx="8479971" cy="4281605"/>
        </p:xfrm>
        <a:graphic>
          <a:graphicData uri="http://purl.oclc.org/ooxml/drawingml/chart">
            <c:chart xmlns:c="http://purl.oclc.org/ooxml/drawingml/chart" xmlns:r="http://purl.oclc.org/ooxml/officeDocument/relationships" r:id="rId4"/>
          </a:graphicData>
        </a:graphic>
      </p:graphicFrame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9B4FA905-6939-0B83-1488-F3F2680139F4}"/>
              </a:ext>
            </a:extLst>
          </p:cNvPr>
          <p:cNvSpPr txBox="1">
            <a:spLocks/>
          </p:cNvSpPr>
          <p:nvPr/>
        </p:nvSpPr>
        <p:spPr>
          <a:xfrm>
            <a:off x="3798022" y="879282"/>
            <a:ext cx="4366261" cy="464871"/>
          </a:xfrm>
          <a:prstGeom prst="rect">
            <a:avLst/>
          </a:prstGeom>
          <a:gradFill>
            <a:gsLst>
              <a:gs pos="3%">
                <a:schemeClr val="accent5"/>
              </a:gs>
              <a:gs pos="100%">
                <a:schemeClr val="accent2">
                  <a:lumMod val="97%"/>
                  <a:lumOff val="3%"/>
                </a:schemeClr>
              </a:gs>
              <a:gs pos="24%">
                <a:schemeClr val="accent1"/>
              </a:gs>
            </a:gsLst>
            <a:path path="circle">
              <a:fillToRect l="100%" t="100%"/>
            </a:path>
          </a:gradFill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Condensed" panose="020B0502040204020203" pitchFamily="34" charset="0"/>
              </a:rPr>
              <a:t>Honors Class RSVP Response </a:t>
            </a:r>
            <a:endParaRPr lang="en-GB" sz="1800" dirty="0">
              <a:latin typeface="Bahnschrift Condensed" panose="020B0502040204020203" pitchFamily="34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1BB212F-B392-1233-994C-2A9A0C3A8C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1845306"/>
              </p:ext>
            </p:extLst>
          </p:nvPr>
        </p:nvGraphicFramePr>
        <p:xfrm>
          <a:off x="3265714" y="2057399"/>
          <a:ext cx="7946572" cy="3526971"/>
        </p:xfrm>
        <a:graphic>
          <a:graphicData uri="http://purl.oclc.org/ooxml/drawingml/chart">
            <c:chart xmlns:c="http://purl.oclc.org/ooxml/drawingml/chart" xmlns:r="http://purl.oclc.org/ooxml/officeDocument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40797682"/>
      </p:ext>
    </p:extLst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oman using cell phone at digital data science display">
            <a:extLst>
              <a:ext uri="{FF2B5EF4-FFF2-40B4-BE49-F238E27FC236}">
                <a16:creationId xmlns:a16="http://schemas.microsoft.com/office/drawing/2014/main" id="{C521480E-3A1B-AC24-D64A-A625730BFD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.334%" r="20.332%" b="-0.001%"/>
          <a:stretch/>
        </p:blipFill>
        <p:spPr>
          <a:xfrm>
            <a:off x="20" y="10"/>
            <a:ext cx="6095980" cy="6857990"/>
          </a:xfrm>
          <a:noFill/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DBD7BE0D-7F77-9DD5-EAE9-104C63F1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819" y="642927"/>
            <a:ext cx="4846320" cy="1435947"/>
          </a:xfrm>
        </p:spPr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Key Take-Aways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01439-705F-1EA4-9260-152FC05A7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en-GB" noProof="0" smtClean="0"/>
              <a:pPr rtl="0">
                <a:spcAft>
                  <a:spcPts val="600"/>
                </a:spcAft>
              </a:pPr>
              <a:t>12</a:t>
            </a:fld>
            <a:endParaRPr lang="en-GB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B164154-CBF5-B024-AC78-77A9EBA700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54486" y="2078875"/>
            <a:ext cx="5229134" cy="37988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RVSP Insights show that about 13% of the students have given maybe and including the guests that can come around to about 20% fluctuation in total attendants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Dietary Preference Insights show about 20% of the people having no preference which can give food shortages for a particular category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118023"/>
      </p:ext>
    </p:extLst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>
          <a:extLst>
            <a:ext uri="{FF2B5EF4-FFF2-40B4-BE49-F238E27FC236}">
              <a16:creationId xmlns:a16="http://schemas.microsoft.com/office/drawing/2014/main" id="{25CDC42B-0B3D-8DD5-0941-BC41B3560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oman using cell phone at digital data science display">
            <a:extLst>
              <a:ext uri="{FF2B5EF4-FFF2-40B4-BE49-F238E27FC236}">
                <a16:creationId xmlns:a16="http://schemas.microsoft.com/office/drawing/2014/main" id="{1DBD5ABF-301F-F07A-985E-BA8081AD013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.334%" r="20.332%" b="-0.001%"/>
          <a:stretch/>
        </p:blipFill>
        <p:spPr>
          <a:xfrm>
            <a:off x="20" y="10"/>
            <a:ext cx="6095980" cy="6857990"/>
          </a:xfrm>
          <a:noFill/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01F84B1F-8C1E-1EC3-0F7B-3FC790140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819" y="642927"/>
            <a:ext cx="4846320" cy="1435947"/>
          </a:xfrm>
        </p:spPr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Key Take-Aways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B693B-5522-E6D0-EB67-6CA53A957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en-GB" noProof="0" smtClean="0"/>
              <a:pPr rtl="0">
                <a:spcAft>
                  <a:spcPts val="600"/>
                </a:spcAft>
              </a:pPr>
              <a:t>13</a:t>
            </a:fld>
            <a:endParaRPr lang="en-GB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0E5D03B-51ED-0A40-28AF-1B86384BFE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54486" y="2078875"/>
            <a:ext cx="5229134" cy="37988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Summa Laude Class of graduates were given extra gifts/medals for their academic achievements might need additional budget to match or give over the previous year rewards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Engage with to Summa Laude and Magma Laude Class graduates not attending to bring them as they are going to be wall of reputation  </a:t>
            </a:r>
          </a:p>
        </p:txBody>
      </p:sp>
    </p:spTree>
    <p:extLst>
      <p:ext uri="{BB962C8B-B14F-4D97-AF65-F5344CB8AC3E}">
        <p14:creationId xmlns:p14="http://schemas.microsoft.com/office/powerpoint/2010/main" val="704513460"/>
      </p:ext>
    </p:extLst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340" y="-6416178"/>
            <a:ext cx="6885228" cy="10469498"/>
          </a:xfrm>
        </p:spPr>
        <p:txBody>
          <a:bodyPr rtlCol="0">
            <a:normAutofit/>
          </a:bodyPr>
          <a:lstStyle/>
          <a:p>
            <a:br>
              <a:rPr lang="en-US" sz="2800" dirty="0"/>
            </a:br>
            <a:br>
              <a:rPr lang="en-US" sz="2800" dirty="0"/>
            </a:br>
            <a:r>
              <a:rPr lang="en-US" sz="2200" dirty="0">
                <a:ea typeface="Calibri Light"/>
                <a:cs typeface="Calibri Light"/>
              </a:rPr>
              <a:t>conclusion</a:t>
            </a:r>
            <a:r>
              <a:rPr lang="en-US" sz="2800" dirty="0">
                <a:ea typeface="Calibri Light"/>
                <a:cs typeface="Calibri Light"/>
              </a:rPr>
              <a:t>.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>
                <a:ea typeface="Calibri Light"/>
                <a:cs typeface="Calibri Light"/>
              </a:rPr>
              <a:t>Excel sheet </a:t>
            </a:r>
            <a:r>
              <a:rPr lang="en-US" sz="2800" err="1">
                <a:ea typeface="Calibri Light"/>
                <a:cs typeface="Calibri Light"/>
              </a:rPr>
              <a:t>link:</a:t>
            </a:r>
            <a:r>
              <a:rPr lang="en-US" sz="2800" err="1">
                <a:ea typeface="+mj-lt"/>
                <a:cs typeface="+mj-lt"/>
              </a:rPr>
              <a:t>https</a:t>
            </a:r>
            <a:r>
              <a:rPr lang="en-US" sz="2800" dirty="0">
                <a:ea typeface="+mj-lt"/>
                <a:cs typeface="+mj-lt"/>
              </a:rPr>
              <a:t>://onedrive.</a:t>
            </a:r>
            <a:r>
              <a:rPr lang="en-US" sz="2000" dirty="0">
                <a:ea typeface="+mj-lt"/>
                <a:cs typeface="+mj-lt"/>
              </a:rPr>
              <a:t>live</a:t>
            </a:r>
            <a:r>
              <a:rPr lang="en-US" sz="2800" dirty="0">
                <a:ea typeface="+mj-lt"/>
                <a:cs typeface="+mj-lt"/>
              </a:rPr>
              <a:t>.com/</a:t>
            </a:r>
            <a:r>
              <a:rPr lang="en-US" sz="2800" err="1">
                <a:ea typeface="+mj-lt"/>
                <a:cs typeface="+mj-lt"/>
              </a:rPr>
              <a:t>view.aspx?resid</a:t>
            </a:r>
            <a:r>
              <a:rPr lang="en-US" sz="2800" dirty="0">
                <a:ea typeface="+mj-lt"/>
                <a:cs typeface="+mj-lt"/>
              </a:rPr>
              <a:t>=C1F6A773DB6FC8C2!s83a4731aa2f2428a81944baa3186cc3b&amp;cid=C1F6A773DB6FC8C2&amp;CT=1745851349484&amp;OR=</a:t>
            </a:r>
            <a:r>
              <a:rPr lang="en-US" sz="2800" err="1">
                <a:ea typeface="+mj-lt"/>
                <a:cs typeface="+mj-lt"/>
              </a:rPr>
              <a:t>ItemsView</a:t>
            </a:r>
            <a:endParaRPr lang="en-US" sz="2800" err="1">
              <a:ea typeface="Calibri Light"/>
              <a:cs typeface="Calibri Light"/>
            </a:endParaRPr>
          </a:p>
        </p:txBody>
      </p:sp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%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.37%" r="20.37%"/>
          <a:stretch/>
        </p:blipFill>
        <p:spPr>
          <a:xfrm>
            <a:off x="-813661" y="0"/>
            <a:ext cx="6096000" cy="686792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5191795"/>
            <a:ext cx="2377440" cy="365125"/>
          </a:xfrm>
        </p:spPr>
        <p:txBody>
          <a:bodyPr rtlCol="0"/>
          <a:lstStyle/>
          <a:p>
            <a:pPr rtl="0"/>
            <a:r>
              <a:rPr lang="en-GB" spc="300" dirty="0"/>
              <a:t>LOOKING AHEAD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80CA97-7F78-84CC-7D59-ABFC1F369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%"/>
              </a:lnSpc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  <a:b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Graphic 8" descr="Handshake">
            <a:extLst>
              <a:ext uri="{FF2B5EF4-FFF2-40B4-BE49-F238E27FC236}">
                <a16:creationId xmlns:a16="http://schemas.microsoft.com/office/drawing/2014/main" id="{2370187D-FC07-63C8-38EE-06C9C127E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7206" y="961812"/>
            <a:ext cx="493098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70607"/>
      </p:ext>
    </p:extLst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Agenda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%"/>
                    </a14:imgEffect>
                  </a14:imgLayer>
                </a14:imgProps>
              </a:ext>
            </a:extLst>
          </a:blip>
          <a:srcRect l="20.37%" r="20.37%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78286" y="2078875"/>
            <a:ext cx="5780314" cy="3798888"/>
          </a:xfrm>
        </p:spPr>
        <p:txBody>
          <a:bodyPr rtlCol="0"/>
          <a:lstStyle/>
          <a:p>
            <a:pPr algn="ctr" rtl="0"/>
            <a:r>
              <a:rPr lang="en-US" sz="2400" dirty="0">
                <a:latin typeface="Bahnschrift SemiBold Condensed" panose="020B0502040204020203" pitchFamily="34" charset="0"/>
              </a:rPr>
              <a:t>Introduction </a:t>
            </a:r>
          </a:p>
          <a:p>
            <a:pPr algn="ctr" rtl="0"/>
            <a:r>
              <a:rPr lang="en-US" sz="2400" dirty="0">
                <a:latin typeface="Bahnschrift SemiBold Condensed" panose="020B0502040204020203" pitchFamily="34" charset="0"/>
              </a:rPr>
              <a:t>Challenges for the Events</a:t>
            </a:r>
          </a:p>
          <a:p>
            <a:pPr algn="ctr" rtl="0"/>
            <a:r>
              <a:rPr lang="en-US" sz="2400" dirty="0">
                <a:latin typeface="Bahnschrift SemiBold Condensed" panose="020B0502040204020203" pitchFamily="34" charset="0"/>
              </a:rPr>
              <a:t>Strategic Planning to overcome challenges</a:t>
            </a:r>
          </a:p>
          <a:p>
            <a:pPr algn="ctr" rtl="0"/>
            <a:r>
              <a:rPr lang="en-US" sz="2400" dirty="0">
                <a:latin typeface="Bahnschrift SemiBold Condensed" panose="020B0502040204020203" pitchFamily="34" charset="0"/>
              </a:rPr>
              <a:t>Key Analysis and Progress Evaluation</a:t>
            </a:r>
          </a:p>
          <a:p>
            <a:pPr algn="ctr" rtl="0"/>
            <a:r>
              <a:rPr lang="en-US" sz="2400" dirty="0">
                <a:latin typeface="Bahnschrift SemiBold Condensed" panose="020B0502040204020203" pitchFamily="34" charset="0"/>
              </a:rPr>
              <a:t>Conclusion</a:t>
            </a:r>
            <a:endParaRPr lang="en-GB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INTRODUCTION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%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.617%" r="23.617%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8" y="1546138"/>
            <a:ext cx="4366261" cy="464871"/>
          </a:xfrm>
        </p:spPr>
        <p:txBody>
          <a:bodyPr rtlCol="0"/>
          <a:lstStyle/>
          <a:p>
            <a:pPr rtl="0"/>
            <a:r>
              <a:rPr lang="en-GB" sz="1800" dirty="0">
                <a:latin typeface="Bahnschrift Condensed" panose="020B0502040204020203" pitchFamily="34" charset="0"/>
              </a:rPr>
              <a:t>Purpose and Significance of Event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3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5CC523-F467-F0D1-5C0C-8A49B53D3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585" y="2313159"/>
            <a:ext cx="1295512" cy="129551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5E2254-E6A1-0423-C861-9659A9CDC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0540" y="4128898"/>
            <a:ext cx="1204064" cy="123454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CCBCAB-95F8-CD93-C1E0-8122803D4F69}"/>
              </a:ext>
            </a:extLst>
          </p:cNvPr>
          <p:cNvSpPr txBox="1"/>
          <p:nvPr/>
        </p:nvSpPr>
        <p:spPr>
          <a:xfrm>
            <a:off x="7092097" y="2313159"/>
            <a:ext cx="423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Honoring Achievements</a:t>
            </a:r>
            <a:endParaRPr lang="en-GB" dirty="0">
              <a:latin typeface="Bahnschrift Condensed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F9D4B8-AD82-3408-4381-CF68A094E004}"/>
              </a:ext>
            </a:extLst>
          </p:cNvPr>
          <p:cNvSpPr txBox="1"/>
          <p:nvPr/>
        </p:nvSpPr>
        <p:spPr>
          <a:xfrm>
            <a:off x="7244497" y="4131072"/>
            <a:ext cx="423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Life Milestones</a:t>
            </a:r>
            <a:endParaRPr lang="en-GB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>
          <a:extLst>
            <a:ext uri="{FF2B5EF4-FFF2-40B4-BE49-F238E27FC236}">
              <a16:creationId xmlns:a16="http://schemas.microsoft.com/office/drawing/2014/main" id="{C6D0E73C-586E-D227-4AD8-65800F966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C59C786-75A3-A0BB-6667-88BDDEE26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>
                <a:latin typeface="Bahnschrift Condensed" panose="020B0502040204020203" pitchFamily="34" charset="0"/>
              </a:rPr>
              <a:t>INTRODUCTION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FA4E78-AC45-C4E7-AC72-5BD848C40D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8" y="1546138"/>
            <a:ext cx="4366261" cy="464871"/>
          </a:xfrm>
        </p:spPr>
        <p:txBody>
          <a:bodyPr rtlCol="0"/>
          <a:lstStyle/>
          <a:p>
            <a:pPr rtl="0"/>
            <a:r>
              <a:rPr lang="en-US" sz="1800" dirty="0">
                <a:latin typeface="Bahnschrift Condensed" panose="020B0502040204020203" pitchFamily="34" charset="0"/>
              </a:rPr>
              <a:t>Key Stakeholders and their roles</a:t>
            </a:r>
            <a:endParaRPr lang="en-GB" sz="1800" dirty="0">
              <a:latin typeface="Bahnschrift Condensed" panose="020B0502040204020203" pitchFamily="34" charset="0"/>
            </a:endParaRP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6B5E7569-95FC-6BEE-F520-85CB0104872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%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.617%" r="23.617%"/>
          <a:stretch/>
        </p:blipFill>
        <p:spPr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51E09-06F2-DC86-112E-E47DB8D40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4</a:t>
            </a:fld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DE91A7-8865-11E3-A73C-9F4AD1DBFD57}"/>
              </a:ext>
            </a:extLst>
          </p:cNvPr>
          <p:cNvSpPr txBox="1"/>
          <p:nvPr/>
        </p:nvSpPr>
        <p:spPr>
          <a:xfrm>
            <a:off x="6221240" y="2160755"/>
            <a:ext cx="55788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Bahnschrift Condensed" panose="020B0502040204020203" pitchFamily="34" charset="0"/>
              </a:rPr>
              <a:t>University Administration</a:t>
            </a:r>
          </a:p>
          <a:p>
            <a:r>
              <a:rPr lang="en-US" dirty="0">
                <a:latin typeface="Bahnschrift Condensed" panose="020B0502040204020203" pitchFamily="34" charset="0"/>
              </a:rPr>
              <a:t>Responsible for overall planning , resources allocation etc.  </a:t>
            </a:r>
          </a:p>
          <a:p>
            <a:pPr algn="just"/>
            <a:r>
              <a:rPr lang="en-US" sz="2000" b="1" dirty="0">
                <a:latin typeface="Bahnschrift Condensed" panose="020B0502040204020203" pitchFamily="34" charset="0"/>
              </a:rPr>
              <a:t>Guest of Honors</a:t>
            </a:r>
          </a:p>
          <a:p>
            <a:pPr algn="just"/>
            <a:r>
              <a:rPr lang="en-US" dirty="0">
                <a:latin typeface="Bahnschrift Condensed" panose="020B0502040204020203" pitchFamily="34" charset="0"/>
              </a:rPr>
              <a:t>Important guests who attend the event. </a:t>
            </a:r>
          </a:p>
          <a:p>
            <a:pPr algn="just"/>
            <a:r>
              <a:rPr lang="en-US" sz="2000" b="1" dirty="0">
                <a:latin typeface="Bahnschrift Condensed" panose="020B0502040204020203" pitchFamily="34" charset="0"/>
              </a:rPr>
              <a:t>Students Graduating  </a:t>
            </a:r>
          </a:p>
          <a:p>
            <a:pPr algn="just"/>
            <a:r>
              <a:rPr lang="en-US" dirty="0">
                <a:latin typeface="Bahnschrift Condensed" panose="020B0502040204020203" pitchFamily="34" charset="0"/>
              </a:rPr>
              <a:t>Key participants and contributors </a:t>
            </a:r>
          </a:p>
          <a:p>
            <a:pPr algn="just"/>
            <a:r>
              <a:rPr lang="en-US" sz="2000" b="1" dirty="0">
                <a:latin typeface="Bahnschrift Condensed" panose="020B0502040204020203" pitchFamily="34" charset="0"/>
              </a:rPr>
              <a:t>Friends and Family of Students </a:t>
            </a:r>
          </a:p>
          <a:p>
            <a:pPr algn="just"/>
            <a:r>
              <a:rPr lang="en-US" dirty="0">
                <a:latin typeface="Bahnschrift Condensed" panose="020B0502040204020203" pitchFamily="34" charset="0"/>
              </a:rPr>
              <a:t>Support and encourage students playing vital role in student engagement and event success. </a:t>
            </a:r>
          </a:p>
          <a:p>
            <a:pPr algn="just"/>
            <a:r>
              <a:rPr lang="en-US" sz="2000" b="1" dirty="0">
                <a:latin typeface="Bahnschrift Condensed" panose="020B0502040204020203" pitchFamily="34" charset="0"/>
              </a:rPr>
              <a:t>Project Analyst Team</a:t>
            </a:r>
          </a:p>
          <a:p>
            <a:pPr algn="just"/>
            <a:r>
              <a:rPr lang="en-US" dirty="0">
                <a:latin typeface="Bahnschrift Condensed" panose="020B0502040204020203" pitchFamily="34" charset="0"/>
              </a:rPr>
              <a:t>We as a team whose primary goal is to understand project along with stakeholder's expectations or needs and present the key finding and patterns to administration </a:t>
            </a:r>
          </a:p>
          <a:p>
            <a:endParaRPr lang="en-GB" sz="20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766036"/>
      </p:ext>
    </p:extLst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>
          <a:extLst>
            <a:ext uri="{FF2B5EF4-FFF2-40B4-BE49-F238E27FC236}">
              <a16:creationId xmlns:a16="http://schemas.microsoft.com/office/drawing/2014/main" id="{11CB4A5C-5406-A87B-25AD-9CE39E73E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3654531-5E36-E120-8D30-FBA61E108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>
                <a:latin typeface="Bahnschrift Condensed" panose="020B0502040204020203" pitchFamily="34" charset="0"/>
              </a:rPr>
              <a:t>Challenges for the Events</a:t>
            </a:r>
            <a:br>
              <a:rPr lang="en-GB" dirty="0">
                <a:latin typeface="Bahnschrift Condensed" panose="020B0502040204020203" pitchFamily="34" charset="0"/>
              </a:rPr>
            </a:br>
            <a:endParaRPr lang="en-GB" dirty="0">
              <a:latin typeface="Bahnschrift Condensed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2C5CF0-4249-55A9-7B60-8246FBF9AF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8" y="1546138"/>
            <a:ext cx="4366261" cy="464871"/>
          </a:xfrm>
        </p:spPr>
        <p:txBody>
          <a:bodyPr rtlCol="0"/>
          <a:lstStyle/>
          <a:p>
            <a:pPr rtl="0"/>
            <a:r>
              <a:rPr lang="en-US" sz="1800" dirty="0">
                <a:latin typeface="Bahnschrift Condensed" panose="020B0502040204020203" pitchFamily="34" charset="0"/>
              </a:rPr>
              <a:t>Common Logistical Challenges</a:t>
            </a:r>
            <a:endParaRPr lang="en-GB" sz="1800" dirty="0">
              <a:latin typeface="Bahnschrift Condensed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43589-A01B-B278-5729-99985C141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5</a:t>
            </a:fld>
            <a:endParaRPr lang="en-GB"/>
          </a:p>
        </p:txBody>
      </p:sp>
      <p:pic>
        <p:nvPicPr>
          <p:cNvPr id="7" name="Picture 6" descr="A cartoon of a person thinking&#10;&#10;AI-generated content may be incorrect.">
            <a:extLst>
              <a:ext uri="{FF2B5EF4-FFF2-40B4-BE49-F238E27FC236}">
                <a16:creationId xmlns:a16="http://schemas.microsoft.com/office/drawing/2014/main" id="{484C9696-76DC-C558-B7F6-8AB21DB4B7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.442%" t="3.33%" b="-0.95%"/>
          <a:stretch/>
        </p:blipFill>
        <p:spPr>
          <a:xfrm>
            <a:off x="76199" y="81732"/>
            <a:ext cx="6019800" cy="66945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DE377A-B9C2-7CAF-A28B-8FF3971BDEF3}"/>
              </a:ext>
            </a:extLst>
          </p:cNvPr>
          <p:cNvSpPr txBox="1"/>
          <p:nvPr/>
        </p:nvSpPr>
        <p:spPr>
          <a:xfrm>
            <a:off x="6221240" y="2160755"/>
            <a:ext cx="5578873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Bahnschrift Condensed" panose="020B0502040204020203" pitchFamily="34" charset="0"/>
              </a:rPr>
              <a:t>Venue Selection</a:t>
            </a:r>
          </a:p>
          <a:p>
            <a:r>
              <a:rPr lang="en-US" dirty="0">
                <a:latin typeface="Bahnschrift Condensed" panose="020B0502040204020203" pitchFamily="34" charset="0"/>
              </a:rPr>
              <a:t>Selection of Stage and possible backups incase of weather disruptions   </a:t>
            </a:r>
          </a:p>
          <a:p>
            <a:pPr algn="just"/>
            <a:r>
              <a:rPr lang="en-US" sz="2000" b="1" dirty="0">
                <a:latin typeface="Bahnschrift Condensed" panose="020B0502040204020203" pitchFamily="34" charset="0"/>
              </a:rPr>
              <a:t>Seating Arrangements </a:t>
            </a:r>
          </a:p>
          <a:p>
            <a:pPr algn="just"/>
            <a:r>
              <a:rPr lang="en-US" dirty="0">
                <a:latin typeface="Bahnschrift Condensed" panose="020B0502040204020203" pitchFamily="34" charset="0"/>
              </a:rPr>
              <a:t>Seating for guests, family, friends and students </a:t>
            </a:r>
          </a:p>
          <a:p>
            <a:pPr algn="just"/>
            <a:r>
              <a:rPr lang="en-US" sz="2000" b="1" dirty="0">
                <a:latin typeface="Bahnschrift Condensed" panose="020B0502040204020203" pitchFamily="34" charset="0"/>
              </a:rPr>
              <a:t>Catering Arrangements</a:t>
            </a:r>
          </a:p>
          <a:p>
            <a:pPr algn="just"/>
            <a:r>
              <a:rPr lang="en-US" dirty="0">
                <a:latin typeface="Bahnschrift Condensed" panose="020B0502040204020203" pitchFamily="34" charset="0"/>
              </a:rPr>
              <a:t>Refreshments and food arrangements for the students and guests</a:t>
            </a:r>
          </a:p>
          <a:p>
            <a:pPr algn="just"/>
            <a:r>
              <a:rPr lang="en-US" sz="2000" b="1" dirty="0">
                <a:latin typeface="Bahnschrift Condensed" panose="020B0502040204020203" pitchFamily="34" charset="0"/>
              </a:rPr>
              <a:t>Multimedia Arrangements  </a:t>
            </a:r>
          </a:p>
          <a:p>
            <a:pPr algn="just"/>
            <a:r>
              <a:rPr lang="en-US" dirty="0">
                <a:latin typeface="Bahnschrift Condensed" panose="020B0502040204020203" pitchFamily="34" charset="0"/>
              </a:rPr>
              <a:t>All multimedia recordings, photobooths and theme-based studios for student engagements.</a:t>
            </a:r>
          </a:p>
          <a:p>
            <a:pPr algn="just"/>
            <a:r>
              <a:rPr lang="en-US" sz="2000" b="1" dirty="0">
                <a:latin typeface="Bahnschrift Condensed" panose="020B0502040204020203" pitchFamily="34" charset="0"/>
              </a:rPr>
              <a:t>Aesthetic Arrangements </a:t>
            </a:r>
          </a:p>
          <a:p>
            <a:pPr algn="just"/>
            <a:r>
              <a:rPr lang="en-US" dirty="0">
                <a:latin typeface="Bahnschrift Condensed" panose="020B0502040204020203" pitchFamily="34" charset="0"/>
              </a:rPr>
              <a:t>Decorative arrangements and themed based studio decorations sign boards and navigation boards for various places involved. </a:t>
            </a:r>
          </a:p>
          <a:p>
            <a:endParaRPr lang="en-GB" sz="20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821899"/>
      </p:ext>
    </p:extLst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>
          <a:extLst>
            <a:ext uri="{FF2B5EF4-FFF2-40B4-BE49-F238E27FC236}">
              <a16:creationId xmlns:a16="http://schemas.microsoft.com/office/drawing/2014/main" id="{606BC82C-0583-874D-7945-B28EC6B9B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B99753E-9E30-AAF9-0D6E-ECD492A78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sz="2800" dirty="0">
                <a:latin typeface="Bahnschrift Condensed" panose="020B0502040204020203" pitchFamily="34" charset="0"/>
              </a:rPr>
              <a:t>Strategic Planning to Overcome challenges</a:t>
            </a:r>
            <a:endParaRPr lang="en-GB" sz="2800" dirty="0">
              <a:latin typeface="Bahnschrift Condensed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D623F8-7095-1FA8-3331-608ADC56AB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8" y="1546138"/>
            <a:ext cx="4366261" cy="464871"/>
          </a:xfrm>
        </p:spPr>
        <p:txBody>
          <a:bodyPr rtlCol="0"/>
          <a:lstStyle/>
          <a:p>
            <a:pPr rtl="0"/>
            <a:r>
              <a:rPr lang="en-US" sz="1800" dirty="0">
                <a:latin typeface="Bahnschrift Condensed" panose="020B0502040204020203" pitchFamily="34" charset="0"/>
              </a:rPr>
              <a:t>Detailed Planning and Management</a:t>
            </a:r>
            <a:endParaRPr lang="en-GB" sz="1800" dirty="0">
              <a:latin typeface="Bahnschrift Condensed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0C50-1040-BE86-8169-1A7BA4CBB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6</a:t>
            </a:fld>
            <a:endParaRPr lang="en-GB"/>
          </a:p>
        </p:txBody>
      </p:sp>
      <p:pic>
        <p:nvPicPr>
          <p:cNvPr id="3" name="Picture 2" descr="Business man pulling a block from Jenga tower">
            <a:extLst>
              <a:ext uri="{FF2B5EF4-FFF2-40B4-BE49-F238E27FC236}">
                <a16:creationId xmlns:a16="http://schemas.microsoft.com/office/drawing/2014/main" id="{E23082DA-E02E-ED32-D0C4-0A78DB77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" y="1"/>
            <a:ext cx="5608800" cy="68362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C75AB8-6205-16B1-8BB9-103B392A7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315" y="2081679"/>
            <a:ext cx="6234674" cy="439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05513"/>
      </p:ext>
    </p:extLst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0B7D40-B523-6C84-B8F9-BED879BE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340" y="968828"/>
            <a:ext cx="8075294" cy="58343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B999D5-E275-C0FD-AE30-AE52D04F40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noProof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noProof="0">
              <a:solidFill>
                <a:srgbClr val="898989"/>
              </a:solidFill>
            </a:endParaRPr>
          </a:p>
        </p:txBody>
      </p:sp>
      <p:pic>
        <p:nvPicPr>
          <p:cNvPr id="9" name="Graphic 8" descr="Gantt Chart with solid fill">
            <a:extLst>
              <a:ext uri="{FF2B5EF4-FFF2-40B4-BE49-F238E27FC236}">
                <a16:creationId xmlns:a16="http://schemas.microsoft.com/office/drawing/2014/main" id="{503E2192-7956-D68C-7084-0B932A12B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194" y="2272933"/>
            <a:ext cx="1624153" cy="1624153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A2CDFCBB-D102-5A95-5141-15E768E9F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025" y="111293"/>
            <a:ext cx="8741232" cy="884238"/>
          </a:xfrm>
        </p:spPr>
        <p:txBody>
          <a:bodyPr rtlCol="0"/>
          <a:lstStyle/>
          <a:p>
            <a:pPr algn="ctr" rtl="0"/>
            <a:r>
              <a:rPr lang="en-US" sz="2800" dirty="0">
                <a:latin typeface="Bahnschrift Condensed" panose="020B0502040204020203" pitchFamily="34" charset="0"/>
              </a:rPr>
              <a:t>Key Analysis and Progress Evaluation</a:t>
            </a:r>
          </a:p>
        </p:txBody>
      </p:sp>
    </p:spTree>
    <p:extLst>
      <p:ext uri="{BB962C8B-B14F-4D97-AF65-F5344CB8AC3E}">
        <p14:creationId xmlns:p14="http://schemas.microsoft.com/office/powerpoint/2010/main" val="300792376"/>
      </p:ext>
    </p:extLst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0D9BCC-23DB-50E3-0B6F-19804F3CB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CD89876-ECCF-BB9C-9967-103D10967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3E97BB-5DD4-45E7-99A5-87E89A081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11AB5-97F0-2938-5A22-0B41BC76F0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noProof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noProof="0">
              <a:solidFill>
                <a:srgbClr val="898989"/>
              </a:solidFill>
            </a:endParaRPr>
          </a:p>
        </p:txBody>
      </p:sp>
      <p:pic>
        <p:nvPicPr>
          <p:cNvPr id="9" name="Graphic 8" descr="Gantt Chart with solid fill">
            <a:extLst>
              <a:ext uri="{FF2B5EF4-FFF2-40B4-BE49-F238E27FC236}">
                <a16:creationId xmlns:a16="http://schemas.microsoft.com/office/drawing/2014/main" id="{52F56547-7B93-A252-C7EB-4DCF63DCF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194" y="2272933"/>
            <a:ext cx="1624153" cy="1624153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D2D0CC1-5F70-A306-2DDD-1AF00F0B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025" y="111293"/>
            <a:ext cx="8741232" cy="884238"/>
          </a:xfrm>
        </p:spPr>
        <p:txBody>
          <a:bodyPr rtlCol="0"/>
          <a:lstStyle/>
          <a:p>
            <a:pPr algn="ctr" rtl="0"/>
            <a:r>
              <a:rPr lang="en-US" sz="2800" dirty="0">
                <a:latin typeface="Bahnschrift Condensed" panose="020B0502040204020203" pitchFamily="34" charset="0"/>
              </a:rPr>
              <a:t>Key Analysis and Progress Evaluation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FA4DFC-103E-137E-0EFD-3A55657AB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618501"/>
              </p:ext>
            </p:extLst>
          </p:nvPr>
        </p:nvGraphicFramePr>
        <p:xfrm>
          <a:off x="2378529" y="2454502"/>
          <a:ext cx="4337957" cy="2433180"/>
        </p:xfrm>
        <a:graphic>
          <a:graphicData uri="http://purl.oclc.org/ooxml/drawingml/table">
            <a:tbl>
              <a:tblPr>
                <a:tableStyleId>{5C22544A-7EE6-4342-B048-85BDC9FD1C3A}</a:tableStyleId>
              </a:tblPr>
              <a:tblGrid>
                <a:gridCol w="1969894">
                  <a:extLst>
                    <a:ext uri="{9D8B030D-6E8A-4147-A177-3AD203B41FA5}">
                      <a16:colId xmlns:a16="http://schemas.microsoft.com/office/drawing/2014/main" val="607698219"/>
                    </a:ext>
                  </a:extLst>
                </a:gridCol>
                <a:gridCol w="2368063">
                  <a:extLst>
                    <a:ext uri="{9D8B030D-6E8A-4147-A177-3AD203B41FA5}">
                      <a16:colId xmlns:a16="http://schemas.microsoft.com/office/drawing/2014/main" val="1985655717"/>
                    </a:ext>
                  </a:extLst>
                </a:gridCol>
              </a:tblGrid>
              <a:tr h="578574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RSVP Status Pivot Table 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50763025"/>
                  </a:ext>
                </a:extLst>
              </a:tr>
              <a:tr h="309101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Row Labels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Count of RSVP Status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244295"/>
                  </a:ext>
                </a:extLst>
              </a:tr>
              <a:tr h="309101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Guest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 dirty="0">
                          <a:effectLst/>
                        </a:rPr>
                        <a:t>10005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64027481"/>
                  </a:ext>
                </a:extLst>
              </a:tr>
              <a:tr h="309101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No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 dirty="0">
                          <a:effectLst/>
                        </a:rPr>
                        <a:t>1510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81534811"/>
                  </a:ext>
                </a:extLst>
              </a:tr>
              <a:tr h="309101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Pending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 dirty="0">
                          <a:effectLst/>
                        </a:rPr>
                        <a:t>951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15048265"/>
                  </a:ext>
                </a:extLst>
              </a:tr>
              <a:tr h="309101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Yes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 dirty="0">
                          <a:effectLst/>
                        </a:rPr>
                        <a:t>7544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37057061"/>
                  </a:ext>
                </a:extLst>
              </a:tr>
              <a:tr h="309101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Grand Total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 dirty="0">
                          <a:effectLst/>
                        </a:rPr>
                        <a:t>10005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39454497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BC7D99A-FC54-2DA0-A5EA-25FA29D162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8796309"/>
              </p:ext>
            </p:extLst>
          </p:nvPr>
        </p:nvGraphicFramePr>
        <p:xfrm>
          <a:off x="8169729" y="2066925"/>
          <a:ext cx="3276600" cy="2724150"/>
        </p:xfrm>
        <a:graphic>
          <a:graphicData uri="http://purl.oclc.org/ooxml/drawingml/chart">
            <c:chart xmlns:c="http://purl.oclc.org/ooxml/drawingml/chart" xmlns:r="http://purl.oclc.org/ooxml/officeDocument/relationships" r:id="rId4"/>
          </a:graphicData>
        </a:graphic>
      </p:graphicFrame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03E0134-EF49-B786-D6AE-3D2AB39F2916}"/>
              </a:ext>
            </a:extLst>
          </p:cNvPr>
          <p:cNvSpPr txBox="1">
            <a:spLocks/>
          </p:cNvSpPr>
          <p:nvPr/>
        </p:nvSpPr>
        <p:spPr>
          <a:xfrm>
            <a:off x="3852455" y="860334"/>
            <a:ext cx="2885804" cy="464871"/>
          </a:xfrm>
          <a:prstGeom prst="rect">
            <a:avLst/>
          </a:prstGeom>
          <a:gradFill>
            <a:gsLst>
              <a:gs pos="3%">
                <a:schemeClr val="accent5"/>
              </a:gs>
              <a:gs pos="100%">
                <a:schemeClr val="accent2">
                  <a:lumMod val="97%"/>
                  <a:lumOff val="3%"/>
                </a:schemeClr>
              </a:gs>
              <a:gs pos="36%">
                <a:schemeClr val="accent1"/>
              </a:gs>
            </a:gsLst>
            <a:path path="circle">
              <a:fillToRect l="100%" t="100%"/>
            </a:path>
          </a:gradFill>
        </p:spPr>
        <p:txBody>
          <a:bodyPr lIns="91440" tIns="45720" rIns="91440" bIns="45720" rtlCol="0" anchor="t"/>
          <a:lstStyle>
            <a:lvl1pPr marL="228600" indent="-228600" algn="l" defTabSz="914400" rtl="0" eaLnBrk="1" latinLnBrk="0" hangingPunct="1">
              <a:lnSpc>
                <a:spcPct val="15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Condensed"/>
              </a:rPr>
              <a:t>RSVP Status Insights</a:t>
            </a:r>
            <a:endParaRPr lang="en-GB" sz="1800" dirty="0">
              <a:latin typeface="Bahnschrift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11444989"/>
      </p:ext>
    </p:extLst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6EE3E1-0E96-011B-ACB8-3E3F6EFE6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2CCB7A5-D511-4922-8772-C22DC8090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FA86E-3F4A-D328-6BFC-D7074910C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758A76-8D4E-4436-6C36-11C594CB9D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noProof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noProof="0">
              <a:solidFill>
                <a:srgbClr val="898989"/>
              </a:solidFill>
            </a:endParaRPr>
          </a:p>
        </p:txBody>
      </p:sp>
      <p:pic>
        <p:nvPicPr>
          <p:cNvPr id="9" name="Graphic 8" descr="Gantt Chart with solid fill">
            <a:extLst>
              <a:ext uri="{FF2B5EF4-FFF2-40B4-BE49-F238E27FC236}">
                <a16:creationId xmlns:a16="http://schemas.microsoft.com/office/drawing/2014/main" id="{39B83F16-4FEA-5AE8-025D-74813437F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194" y="2272933"/>
            <a:ext cx="1624153" cy="1624153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13665F96-53AA-D2F0-D715-5C2389108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025" y="111293"/>
            <a:ext cx="8741232" cy="884238"/>
          </a:xfrm>
        </p:spPr>
        <p:txBody>
          <a:bodyPr rtlCol="0"/>
          <a:lstStyle/>
          <a:p>
            <a:pPr algn="ctr" rtl="0"/>
            <a:r>
              <a:rPr lang="en-US" sz="2800" dirty="0">
                <a:latin typeface="Bahnschrift Condensed" panose="020B0502040204020203" pitchFamily="34" charset="0"/>
              </a:rPr>
              <a:t>Key Analysis and Progress Evaluation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315AF96-31BB-0E23-D093-8F7517709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31184"/>
              </p:ext>
            </p:extLst>
          </p:nvPr>
        </p:nvGraphicFramePr>
        <p:xfrm>
          <a:off x="2182583" y="2233839"/>
          <a:ext cx="4479474" cy="2674620"/>
        </p:xfrm>
        <a:graphic>
          <a:graphicData uri="http://purl.oclc.org/ooxml/drawingml/table">
            <a:tbl>
              <a:tblPr>
                <a:tableStyleId>{5C22544A-7EE6-4342-B048-85BDC9FD1C3A}</a:tableStyleId>
              </a:tblPr>
              <a:tblGrid>
                <a:gridCol w="2036862">
                  <a:extLst>
                    <a:ext uri="{9D8B030D-6E8A-4147-A177-3AD203B41FA5}">
                      <a16:colId xmlns:a16="http://schemas.microsoft.com/office/drawing/2014/main" val="2044458779"/>
                    </a:ext>
                  </a:extLst>
                </a:gridCol>
                <a:gridCol w="2442612">
                  <a:extLst>
                    <a:ext uri="{9D8B030D-6E8A-4147-A177-3AD203B41FA5}">
                      <a16:colId xmlns:a16="http://schemas.microsoft.com/office/drawing/2014/main" val="2146211289"/>
                    </a:ext>
                  </a:extLst>
                </a:gridCol>
              </a:tblGrid>
              <a:tr h="29718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Dietary Preference Pivot Table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383488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Row Labels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 err="1">
                          <a:effectLst/>
                        </a:rPr>
                        <a:t>Cnt</a:t>
                      </a:r>
                      <a:r>
                        <a:rPr lang="en-GB" sz="1800" u="none" strike="noStrike" dirty="0">
                          <a:effectLst/>
                        </a:rPr>
                        <a:t> of Dietary Preference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9226483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Guest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10005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3507732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Gluten-Free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1966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7810179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None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1936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1208058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Non-Veg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2001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323696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Veg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2096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792746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Vegan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2006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0975387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Grand Total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 dirty="0">
                          <a:effectLst/>
                        </a:rPr>
                        <a:t>10005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9656443"/>
                  </a:ext>
                </a:extLst>
              </a:tr>
            </a:tbl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E49532BD-FA65-C261-E57C-AB8C09DFFE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8496415"/>
              </p:ext>
            </p:extLst>
          </p:nvPr>
        </p:nvGraphicFramePr>
        <p:xfrm>
          <a:off x="7135586" y="1819275"/>
          <a:ext cx="4800600" cy="3219450"/>
        </p:xfrm>
        <a:graphic>
          <a:graphicData uri="http://purl.oclc.org/ooxml/drawingml/chart">
            <c:chart xmlns:c="http://purl.oclc.org/ooxml/drawingml/chart" xmlns:r="http://purl.oclc.org/ooxml/officeDocument/relationships" r:id="rId4"/>
          </a:graphicData>
        </a:graphic>
      </p:graphicFrame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C72E6EFF-9801-FA60-81E7-C9A417531343}"/>
              </a:ext>
            </a:extLst>
          </p:cNvPr>
          <p:cNvSpPr txBox="1">
            <a:spLocks/>
          </p:cNvSpPr>
          <p:nvPr/>
        </p:nvSpPr>
        <p:spPr>
          <a:xfrm>
            <a:off x="3841566" y="860337"/>
            <a:ext cx="4366261" cy="464871"/>
          </a:xfrm>
          <a:prstGeom prst="rect">
            <a:avLst/>
          </a:prstGeom>
          <a:gradFill>
            <a:gsLst>
              <a:gs pos="3%">
                <a:schemeClr val="accent5"/>
              </a:gs>
              <a:gs pos="100%">
                <a:schemeClr val="accent2">
                  <a:lumMod val="97%"/>
                  <a:lumOff val="3%"/>
                </a:schemeClr>
              </a:gs>
              <a:gs pos="36%">
                <a:schemeClr val="accent1"/>
              </a:gs>
            </a:gsLst>
            <a:path path="circle">
              <a:fillToRect l="100%" t="100%"/>
            </a:path>
          </a:gradFill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Bahnschrift Condensed" panose="020B0502040204020203" pitchFamily="34" charset="0"/>
              </a:rPr>
              <a:t>Dietary Preference Insights</a:t>
            </a:r>
            <a:endParaRPr lang="en-GB" sz="18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564049"/>
      </p:ext>
    </p:extLst>
  </p:cSld>
  <p:clrMapOvr>
    <a:masterClrMapping/>
  </p:clrMapOvr>
</p:sld>
</file>

<file path=ppt/theme/theme1.xml><?xml version="1.0" encoding="utf-8"?>
<a:theme xmlns:a="http://purl.oclc.org/ooxml/drawingml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420184_TF55661986_Win32.potx" id="{1CDDDD57-F79A-457F-AE74-3E6C5B14A091}" vid="{35255769-D38C-493F-A69A-9781C0DDBBA5}"/>
    </a:ext>
  </a:extLst>
</a:theme>
</file>

<file path=ppt/theme/theme2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{846FE3FE-8993-4409-B714-085F8F3EB182}tf55661986_win32</Template>
  <TotalTime>446</TotalTime>
  <Words>464</Words>
  <Application>Microsoft Office PowerPoint</Application>
  <PresentationFormat>Widescreen</PresentationFormat>
  <Paragraphs>120</Paragraphs>
  <Slides>15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Graduation Ceremony planning and execution</vt:lpstr>
      <vt:lpstr>Agenda</vt:lpstr>
      <vt:lpstr>INTRODUCTION</vt:lpstr>
      <vt:lpstr>INTRODUCTION</vt:lpstr>
      <vt:lpstr>Challenges for the Events </vt:lpstr>
      <vt:lpstr>Strategic Planning to Overcome challenges</vt:lpstr>
      <vt:lpstr>Key Analysis and Progress Evaluation</vt:lpstr>
      <vt:lpstr>Key Analysis and Progress Evaluation</vt:lpstr>
      <vt:lpstr>Key Analysis and Progress Evaluation</vt:lpstr>
      <vt:lpstr>Key Analysis and Progress Evaluation</vt:lpstr>
      <vt:lpstr>Key Analysis and Progress Evaluation</vt:lpstr>
      <vt:lpstr>Key Take-Aways</vt:lpstr>
      <vt:lpstr>Key Take-Aways</vt:lpstr>
      <vt:lpstr>  conclusion.  Excel sheet link:https://onedrive.live.com/view.aspx?resid=C1F6A773DB6FC8C2!s83a4731aa2f2428a81944baa3186cc3b&amp;cid=C1F6A773DB6FC8C2&amp;CT=1745851349484&amp;OR=ItemsView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Satya Gajapathi Raju Pusapati</dc:creator>
  <cp:lastModifiedBy>Satya Gajapathi Raju Pusapati</cp:lastModifiedBy>
  <cp:revision>56</cp:revision>
  <dcterms:created xsi:type="dcterms:W3CDTF">2025-04-24T10:10:37Z</dcterms:created>
  <dcterms:modified xsi:type="dcterms:W3CDTF">2025-04-28T14:46:09Z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